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Proxima Nova"/>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95B8A38D-7AEA-4337-A7E8-4305B30C1661}">
  <a:tblStyle styleId="{95B8A38D-7AEA-4337-A7E8-4305B30C166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ProximaNova-bold.fntdata"/><Relationship Id="rId10" Type="http://schemas.openxmlformats.org/officeDocument/2006/relationships/slide" Target="slides/slide5.xml"/><Relationship Id="rId21" Type="http://schemas.openxmlformats.org/officeDocument/2006/relationships/font" Target="fonts/ProximaNova-regular.fntdata"/><Relationship Id="rId13" Type="http://schemas.openxmlformats.org/officeDocument/2006/relationships/slide" Target="slides/slide8.xml"/><Relationship Id="rId24" Type="http://schemas.openxmlformats.org/officeDocument/2006/relationships/font" Target="fonts/ProximaNova-boldItalic.fntdata"/><Relationship Id="rId12" Type="http://schemas.openxmlformats.org/officeDocument/2006/relationships/slide" Target="slides/slide7.xml"/><Relationship Id="rId23" Type="http://schemas.openxmlformats.org/officeDocument/2006/relationships/font" Target="fonts/ProximaNova-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wsroom.uber.com/us-louisiana/uber-supports-louisiana-flood-recovery-efforts-in-partnership-with-the-american-red-cros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ata.cityofchicago.org/Health-Human-Services/Community-Service-Centers-Map/tyd3-k85v"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emergencyfirstresponse.com/emergency-first-response-course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transitized.com/commute/#11/41.9523/-87.0474"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bnb.com/disaster-response"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irbnb.com/disaster-response"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uno.edu/cola/planning-and-urban-studies/docs/CarlessEvacuationPlanning.pdf"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govtech.com/em/disaster/Diverse-Vulnerable-Populations-Preparedness-041111.html" TargetMode="External"/><Relationship Id="rId3" Type="http://schemas.openxmlformats.org/officeDocument/2006/relationships/hyperlink" Target="http://chicagoinno.streetwise.co/2015/10/20/wifi-in-cps-chicago-public-schools-adding-wifi-to-all-schools-by-2016/" TargetMode="External"/><Relationship Id="rId4" Type="http://schemas.openxmlformats.org/officeDocument/2006/relationships/hyperlink" Target="http://www.govtech.com/em/disaster/Diverse-Vulnerable-Populations-Preparedness-041111.html"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a:t>
            </a:r>
            <a:endParaRPr/>
          </a:p>
          <a:p>
            <a:pPr indent="0" lvl="0" marL="0" rtl="0" algn="l">
              <a:spcBef>
                <a:spcPts val="0"/>
              </a:spcBef>
              <a:spcAft>
                <a:spcPts val="0"/>
              </a:spcAft>
              <a:buNone/>
            </a:pPr>
            <a:r>
              <a:rPr lang="en"/>
              <a:t>Using a For profit corporation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1ebc321ab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bc321ab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https://newsroom.uber.com/us-louisiana/uber-supports-louisiana-flood-recovery-efforts-in-partnership-with-the-american-red-cross/</a:t>
            </a:r>
            <a:endParaRPr/>
          </a:p>
          <a:p>
            <a:pPr indent="0" lvl="0" marL="0" rtl="0" algn="l">
              <a:spcBef>
                <a:spcPts val="0"/>
              </a:spcBef>
              <a:spcAft>
                <a:spcPts val="0"/>
              </a:spcAft>
              <a:buNone/>
            </a:pPr>
            <a:r>
              <a:rPr lang="en"/>
              <a:t>Evacuation Zones/Buildings</a:t>
            </a:r>
            <a:endParaRPr/>
          </a:p>
          <a:p>
            <a:pPr indent="0" lvl="0" marL="0" rtl="0" algn="l">
              <a:spcBef>
                <a:spcPts val="0"/>
              </a:spcBef>
              <a:spcAft>
                <a:spcPts val="0"/>
              </a:spcAft>
              <a:buNone/>
            </a:pPr>
            <a:r>
              <a:rPr lang="en"/>
              <a:t>Shelters:</a:t>
            </a:r>
            <a:endParaRPr/>
          </a:p>
          <a:p>
            <a:pPr indent="0" lvl="0" marL="0" rtl="0" algn="l">
              <a:spcBef>
                <a:spcPts val="0"/>
              </a:spcBef>
              <a:spcAft>
                <a:spcPts val="0"/>
              </a:spcAft>
              <a:buNone/>
            </a:pPr>
            <a:r>
              <a:rPr lang="en"/>
              <a:t>Louisiana evacuation offered ride credit to passengers going to shelter locations </a:t>
            </a:r>
            <a:endParaRPr/>
          </a:p>
          <a:p>
            <a:pPr indent="0" lvl="0" marL="0" rtl="0" algn="l">
              <a:spcBef>
                <a:spcPts val="0"/>
              </a:spcBef>
              <a:spcAft>
                <a:spcPts val="0"/>
              </a:spcAft>
              <a:buNone/>
            </a:pPr>
            <a:r>
              <a:rPr lang="en"/>
              <a:t>→ shelters also good for vulnerable populations</a:t>
            </a:r>
            <a:endParaRPr/>
          </a:p>
          <a:p>
            <a:pPr indent="0" lvl="0" marL="0" rtl="0" algn="l">
              <a:spcBef>
                <a:spcPts val="0"/>
              </a:spcBef>
              <a:spcAft>
                <a:spcPts val="0"/>
              </a:spcAft>
              <a:buNone/>
            </a:pPr>
            <a:r>
              <a:t/>
            </a:r>
            <a:endParaRPr/>
          </a:p>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1ebcd01707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ebcd01707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https://data.cityofchicago.org/Health-Human-Services/Community-Service-Centers-Map/tyd3-k85v</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Evacuation Zones/Buildings</a:t>
            </a:r>
            <a:endParaRPr/>
          </a:p>
          <a:p>
            <a:pPr indent="0" lvl="0" marL="0" rtl="0" algn="l">
              <a:spcBef>
                <a:spcPts val="0"/>
              </a:spcBef>
              <a:spcAft>
                <a:spcPts val="0"/>
              </a:spcAft>
              <a:buNone/>
            </a:pPr>
            <a:r>
              <a:rPr lang="en"/>
              <a:t>Shelters:</a:t>
            </a:r>
            <a:endParaRPr/>
          </a:p>
          <a:p>
            <a:pPr indent="0" lvl="0" marL="0" rtl="0" algn="l">
              <a:spcBef>
                <a:spcPts val="0"/>
              </a:spcBef>
              <a:spcAft>
                <a:spcPts val="0"/>
              </a:spcAft>
              <a:buNone/>
            </a:pPr>
            <a:r>
              <a:rPr lang="en"/>
              <a:t>Louisiana evacuation offered ride credit to passengers going to shelter locations </a:t>
            </a:r>
            <a:endParaRPr/>
          </a:p>
          <a:p>
            <a:pPr indent="0" lvl="0" marL="0" rtl="0" algn="l">
              <a:spcBef>
                <a:spcPts val="0"/>
              </a:spcBef>
              <a:spcAft>
                <a:spcPts val="0"/>
              </a:spcAft>
              <a:buNone/>
            </a:pPr>
            <a:r>
              <a:rPr lang="en"/>
              <a:t>→ shelters also good for vulnerable populations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During the 2016 Louisiana floods, Uber partnered with the American Red Cross and provided discounted rides to shelters within the area.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Valparaiso University, Benedictine University and Northern Illinois University</a:t>
            </a:r>
            <a:endParaRPr/>
          </a:p>
          <a:p>
            <a:pPr indent="0" lvl="0" marL="0" rtl="0" algn="l">
              <a:spcBef>
                <a:spcPts val="0"/>
              </a:spcBef>
              <a:spcAft>
                <a:spcPts val="0"/>
              </a:spcAft>
              <a:buNone/>
            </a:pPr>
            <a:r>
              <a:rPr lang="en"/>
              <a:t>http://chicago.cbslocal.com/2014/09/30/safety-officials-prepare-for-evacuation-of-chicago-if-disaster-hits/</a:t>
            </a:r>
            <a:endParaRPr/>
          </a:p>
          <a:p>
            <a:pPr indent="0" lvl="0" marL="0" rtl="0" algn="l">
              <a:lnSpc>
                <a:spcPct val="115000"/>
              </a:lnSpc>
              <a:spcBef>
                <a:spcPts val="0"/>
              </a:spcBef>
              <a:spcAft>
                <a:spcPts val="16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1eb021027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eb021027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a:t>
            </a:r>
            <a:endParaRPr/>
          </a:p>
          <a:p>
            <a:pPr indent="0" lvl="0" marL="0" rtl="0" algn="l">
              <a:spcBef>
                <a:spcPts val="0"/>
              </a:spcBef>
              <a:spcAft>
                <a:spcPts val="0"/>
              </a:spcAft>
              <a:buNone/>
            </a:pPr>
            <a:r>
              <a:rPr lang="en"/>
              <a:t>FEMA Community Emergency Response Team has a 12 part training.  </a:t>
            </a:r>
            <a:endParaRPr/>
          </a:p>
          <a:p>
            <a:pPr indent="0" lvl="0" marL="0" rtl="0" algn="l">
              <a:spcBef>
                <a:spcPts val="0"/>
              </a:spcBef>
              <a:spcAft>
                <a:spcPts val="0"/>
              </a:spcAft>
              <a:buNone/>
            </a:pPr>
            <a:r>
              <a:rPr lang="en"/>
              <a:t>Basic Medical Training: CPR, identify life threatening need 911</a:t>
            </a:r>
            <a:endParaRPr/>
          </a:p>
          <a:p>
            <a:pPr indent="0" lvl="0" marL="0" rtl="0" algn="l">
              <a:spcBef>
                <a:spcPts val="0"/>
              </a:spcBef>
              <a:spcAft>
                <a:spcPts val="0"/>
              </a:spcAft>
              <a:buNone/>
            </a:pPr>
            <a:r>
              <a:rPr lang="en"/>
              <a:t>Disaster Psychology: Physiological and Physical Effects of Trauma, Empathetic Listening</a:t>
            </a:r>
            <a:endParaRPr/>
          </a:p>
          <a:p>
            <a:pPr indent="0" lvl="0" marL="0" rtl="0" algn="l">
              <a:spcBef>
                <a:spcPts val="0"/>
              </a:spcBef>
              <a:spcAft>
                <a:spcPts val="0"/>
              </a:spcAft>
              <a:buNone/>
            </a:pPr>
            <a:r>
              <a:rPr lang="en"/>
              <a:t>Local Resources: Alert and Warning Systems; location of different centers with resources, some community centers have different languages spoken</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http://www.emergencyfirstresponse.com/emergency-first-response-courses/</a:t>
            </a:r>
            <a:endParaRPr/>
          </a:p>
          <a:p>
            <a:pPr indent="0" lvl="0" marL="0" rtl="0" algn="l">
              <a:spcBef>
                <a:spcPts val="0"/>
              </a:spcBef>
              <a:spcAft>
                <a:spcPts val="0"/>
              </a:spcAft>
              <a:buNone/>
            </a:pPr>
            <a:r>
              <a:rPr lang="en"/>
              <a:t>https://www.fema.gov/media-library/assets/documents/27368</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Jewish Coalition: Emergency management where each person has systematic way to deal with emergencies</a:t>
            </a:r>
            <a:endParaRPr/>
          </a:p>
          <a:p>
            <a:pPr indent="0" lvl="0" marL="0" rtl="0" algn="l">
              <a:spcBef>
                <a:spcPts val="0"/>
              </a:spcBef>
              <a:spcAft>
                <a:spcPts val="0"/>
              </a:spcAft>
              <a:buNone/>
            </a:pPr>
            <a:r>
              <a:rPr lang="en"/>
              <a:t>Uber Push Notification</a:t>
            </a:r>
            <a:endParaRPr/>
          </a:p>
          <a:p>
            <a:pPr indent="0" lvl="0" marL="0" rtl="0" algn="l">
              <a:spcBef>
                <a:spcPts val="0"/>
              </a:spcBef>
              <a:spcAft>
                <a:spcPts val="0"/>
              </a:spcAft>
              <a:buNone/>
            </a:pPr>
            <a:r>
              <a:rPr lang="en"/>
              <a:t>Messages from community centers, government, etc. all noting that uber will be providing free transportation at some time from a specified location</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1ebcd0170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ebcd0170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UberXL:</a:t>
            </a:r>
            <a:endParaRPr/>
          </a:p>
          <a:p>
            <a:pPr indent="0" lvl="0" marL="0" rtl="0" algn="l">
              <a:spcBef>
                <a:spcPts val="0"/>
              </a:spcBef>
              <a:spcAft>
                <a:spcPts val="0"/>
              </a:spcAft>
              <a:buNone/>
            </a:pPr>
            <a:r>
              <a:rPr lang="en"/>
              <a:t>-Accommodate wheelchair passengers</a:t>
            </a:r>
            <a:endParaRPr/>
          </a:p>
          <a:p>
            <a:pPr indent="0" lvl="0" marL="0" rtl="0" algn="l">
              <a:spcBef>
                <a:spcPts val="0"/>
              </a:spcBef>
              <a:spcAft>
                <a:spcPts val="0"/>
              </a:spcAft>
              <a:buNone/>
            </a:pPr>
            <a:r>
              <a:rPr lang="en"/>
              <a:t>-Pets possibly</a:t>
            </a:r>
            <a:endParaRPr/>
          </a:p>
          <a:p>
            <a:pPr indent="0" lvl="0" marL="0" rtl="0" algn="l">
              <a:spcBef>
                <a:spcPts val="0"/>
              </a:spcBef>
              <a:spcAft>
                <a:spcPts val="0"/>
              </a:spcAft>
              <a:buNone/>
            </a:pPr>
            <a:r>
              <a:rPr lang="en"/>
              <a:t>Flexibility of Location Dropoff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-Elderly!! ( 71% of people who died over 60 in Katrina; 47% over the age of 75)</a:t>
            </a:r>
            <a:endParaRPr/>
          </a:p>
          <a:p>
            <a:pPr indent="0" lvl="0" marL="0" rtl="0" algn="l">
              <a:spcBef>
                <a:spcPts val="0"/>
              </a:spcBef>
              <a:spcAft>
                <a:spcPts val="0"/>
              </a:spcAft>
              <a:buNone/>
            </a:pPr>
            <a:r>
              <a:rPr lang="en"/>
              <a:t>	Even if they have cars they are reluctant to use them</a:t>
            </a:r>
            <a:endParaRPr/>
          </a:p>
          <a:p>
            <a:pPr indent="0" lvl="0" marL="0" rtl="0" algn="l">
              <a:spcBef>
                <a:spcPts val="0"/>
              </a:spcBef>
              <a:spcAft>
                <a:spcPts val="0"/>
              </a:spcAft>
              <a:buNone/>
            </a:pPr>
            <a:r>
              <a:rPr lang="en"/>
              <a:t>-Low income!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-Homeless</a:t>
            </a:r>
            <a:endParaRPr/>
          </a:p>
          <a:p>
            <a:pPr indent="0" lvl="0" marL="0" rtl="0" algn="l">
              <a:spcBef>
                <a:spcPts val="0"/>
              </a:spcBef>
              <a:spcAft>
                <a:spcPts val="0"/>
              </a:spcAft>
              <a:buNone/>
            </a:pPr>
            <a:r>
              <a:rPr lang="en"/>
              <a:t>Babies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1eb3025b7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eb3025b7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Steff</a:t>
            </a:r>
            <a:endParaRPr/>
          </a:p>
          <a:p>
            <a:pPr indent="0" lvl="0" marL="0" rtl="0" algn="l">
              <a:spcBef>
                <a:spcPts val="0"/>
              </a:spcBef>
              <a:spcAft>
                <a:spcPts val="0"/>
              </a:spcAft>
              <a:buNone/>
            </a:pPr>
            <a:r>
              <a:rPr lang="en" u="sng">
                <a:solidFill>
                  <a:schemeClr val="hlink"/>
                </a:solidFill>
                <a:hlinkClick r:id="rId2"/>
              </a:rPr>
              <a:t>http://transitized.com/commute/#11/41.9523/-87.0474</a:t>
            </a:r>
            <a:endParaRPr/>
          </a:p>
          <a:p>
            <a:pPr indent="0" lvl="0" marL="0" rtl="0" algn="l">
              <a:spcBef>
                <a:spcPts val="0"/>
              </a:spcBef>
              <a:spcAft>
                <a:spcPts val="0"/>
              </a:spcAft>
              <a:buNone/>
            </a:pPr>
            <a:r>
              <a:rPr lang="en"/>
              <a:t>https://data.cityofchicago.org/Education/Chicago-Public-Schools-School-Locations-SY1415/3fhj-xtn5</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1eb3025b7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eb3025b7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a:t>Political incentive for corporate Uber to “donate” Uber drivers’ times to this given their current negative publicity</a:t>
            </a:r>
            <a:endParaRPr sz="1800">
              <a:solidFill>
                <a:schemeClr val="accent3"/>
              </a:solidFill>
              <a:latin typeface="Proxima Nova"/>
              <a:ea typeface="Proxima Nova"/>
              <a:cs typeface="Proxima Nova"/>
              <a:sym typeface="Proxima Nov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1eb021027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eb021027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a:t>
            </a:r>
            <a:endParaRPr/>
          </a:p>
          <a:p>
            <a:pPr indent="0" lvl="0" marL="0" rtl="0" algn="l">
              <a:spcBef>
                <a:spcPts val="0"/>
              </a:spcBef>
              <a:spcAft>
                <a:spcPts val="0"/>
              </a:spcAft>
              <a:buNone/>
            </a:pPr>
            <a:r>
              <a:rPr lang="en"/>
              <a:t>Airbnb's Disaster Response Program</a:t>
            </a:r>
            <a:endParaRPr/>
          </a:p>
          <a:p>
            <a:pPr indent="0" lvl="0" marL="0" rtl="0" algn="l">
              <a:spcBef>
                <a:spcPts val="0"/>
              </a:spcBef>
              <a:spcAft>
                <a:spcPts val="0"/>
              </a:spcAft>
              <a:buNone/>
            </a:pPr>
            <a:r>
              <a:rPr lang="en"/>
              <a:t>3000 Active Listings, Airbnb pays its hosts as part of </a:t>
            </a:r>
            <a:r>
              <a:rPr lang="en"/>
              <a:t>Global Disaster Relief department</a:t>
            </a:r>
            <a:endParaRPr/>
          </a:p>
          <a:p>
            <a:pPr indent="0" lvl="0" marL="0" rtl="0" algn="l">
              <a:spcBef>
                <a:spcPts val="0"/>
              </a:spcBef>
              <a:spcAft>
                <a:spcPts val="0"/>
              </a:spcAft>
              <a:buNone/>
            </a:pPr>
            <a:r>
              <a:rPr lang="en"/>
              <a:t>Partners: Relief Orgs such as All Hands Volunteers, a disaster relief organization that has deployed over 28,000 volunteers over the past decade, used our disaster response tool to connect with an Airbnb host and find shelter for volunteers on the ground 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monetary partnerships through Unicef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Training: Airbnb partners with </a:t>
            </a:r>
            <a:r>
              <a:rPr lang="en"/>
              <a:t>FEMA, in the U.S., to educate Airbnb hosts on how to prepare for and respond to emergencies as well as the Red Cross to hold safety and preparedness trainings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https://www.airbnb.com/disaster-response</a:t>
            </a:r>
            <a:endParaRPr/>
          </a:p>
          <a:p>
            <a:pPr indent="0" lvl="0" marL="0" rtl="0" algn="l">
              <a:spcBef>
                <a:spcPts val="0"/>
              </a:spcBef>
              <a:spcAft>
                <a:spcPts val="0"/>
              </a:spcAft>
              <a:buNone/>
            </a:pPr>
            <a:r>
              <a:rPr lang="en"/>
              <a:t>http://blog.airbnb.com/a-new-helping-hand-for-our-disaster-response-program/?_ga=1.41637410.1435362447.1488155074</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 name="Shape 77"/>
        <p:cNvGrpSpPr/>
        <p:nvPr/>
      </p:nvGrpSpPr>
      <p:grpSpPr>
        <a:xfrm>
          <a:off x="0" y="0"/>
          <a:ext cx="0" cy="0"/>
          <a:chOff x="0" y="0"/>
          <a:chExt cx="0" cy="0"/>
        </a:xfrm>
      </p:grpSpPr>
      <p:sp>
        <p:nvSpPr>
          <p:cNvPr id="78" name="Google Shape;78;g1ebf25961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ebf25961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a:t>
            </a:r>
            <a:endParaRPr/>
          </a:p>
          <a:p>
            <a:pPr indent="0" lvl="0" marL="0" rtl="0" algn="l">
              <a:spcBef>
                <a:spcPts val="0"/>
              </a:spcBef>
              <a:spcAft>
                <a:spcPts val="0"/>
              </a:spcAft>
              <a:buNone/>
            </a:pPr>
            <a:r>
              <a:rPr lang="en"/>
              <a:t>Airbnb's Disaster Response Program</a:t>
            </a:r>
            <a:endParaRPr/>
          </a:p>
          <a:p>
            <a:pPr indent="0" lvl="0" marL="0" rtl="0" algn="l">
              <a:spcBef>
                <a:spcPts val="0"/>
              </a:spcBef>
              <a:spcAft>
                <a:spcPts val="0"/>
              </a:spcAft>
              <a:buNone/>
            </a:pPr>
            <a:r>
              <a:rPr lang="en"/>
              <a:t>3000 Active Listings, Airbnb pays its hosts as part of Global Disaster Relief department</a:t>
            </a:r>
            <a:endParaRPr/>
          </a:p>
          <a:p>
            <a:pPr indent="0" lvl="0" marL="0" rtl="0" algn="l">
              <a:spcBef>
                <a:spcPts val="0"/>
              </a:spcBef>
              <a:spcAft>
                <a:spcPts val="0"/>
              </a:spcAft>
              <a:buNone/>
            </a:pPr>
            <a:r>
              <a:rPr lang="en"/>
              <a:t>Partners: Relief Orgs such as All Hands Volunteers, a disaster relief organization that has deployed over 28,000 volunteers over the past decade, used our disaster response tool to connect with an Airbnb host and find shelter for volunteers on the ground and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Some monetary partnerships through Unicef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Training: Airbnb partners with FEMA, in the U.S., to educate Airbnb hosts on how to prepare for and respond to emergencies as well as the Red Cross to hold safety and preparedness trainings</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https://www.airbnb.com/disaster-response</a:t>
            </a:r>
            <a:endParaRPr/>
          </a:p>
          <a:p>
            <a:pPr indent="0" lvl="0" marL="0" rtl="0" algn="l">
              <a:spcBef>
                <a:spcPts val="0"/>
              </a:spcBef>
              <a:spcAft>
                <a:spcPts val="0"/>
              </a:spcAft>
              <a:buNone/>
            </a:pPr>
            <a:r>
              <a:rPr lang="en"/>
              <a:t>http://blog.airbnb.com/a-new-helping-hand-for-our-disaster-response-program/?_ga=1.41637410.1435362447.1488155074</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1eb3025b7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eb3025b7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Sun</a:t>
            </a:r>
            <a:endParaRPr/>
          </a:p>
          <a:p>
            <a:pPr indent="0" lvl="0" marL="0" rtl="0" algn="l">
              <a:spcBef>
                <a:spcPts val="0"/>
              </a:spcBef>
              <a:spcAft>
                <a:spcPts val="0"/>
              </a:spcAft>
              <a:buNone/>
            </a:pPr>
            <a:r>
              <a:rPr lang="en"/>
              <a:t>Average % is 35%</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http://www.uno.edu/cola/planning-and-urban-studies/docs/Car-lessEvacuationPlanning.pdf</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Sheltering is most effective</a:t>
            </a:r>
            <a:endParaRPr/>
          </a:p>
          <a:p>
            <a:pPr indent="0" lvl="0" marL="0" rtl="0" algn="l">
              <a:spcBef>
                <a:spcPts val="0"/>
              </a:spcBef>
              <a:spcAft>
                <a:spcPts val="0"/>
              </a:spcAft>
              <a:buNone/>
            </a:pPr>
            <a:r>
              <a:rPr lang="en"/>
              <a:t>http://www.fritzinstitute.org/PPTs/FI-Harris_Katrina_0506.pdf</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1ebf25961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ebf25961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latin typeface="Proxima Nova"/>
                <a:ea typeface="Proxima Nova"/>
                <a:cs typeface="Proxima Nova"/>
                <a:sym typeface="Proxima Nova"/>
              </a:rPr>
              <a:t>Steff</a:t>
            </a:r>
            <a:endParaRPr sz="1200">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200">
                <a:latin typeface="Proxima Nova"/>
                <a:ea typeface="Proxima Nova"/>
                <a:cs typeface="Proxima Nova"/>
                <a:sym typeface="Proxima Nova"/>
              </a:rPr>
              <a:t>30,000 ubers→ 120,000 people served, 1 mil households in chicago, 28% Car-less → 334,000 households without cars, 900,000 people no access to cars → 13% of Car-less people can be rescued, 4% of entire population</a:t>
            </a:r>
            <a:endParaRPr sz="1200">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200">
                <a:latin typeface="Proxima Nova"/>
                <a:ea typeface="Proxima Nova"/>
                <a:cs typeface="Proxima Nova"/>
                <a:sym typeface="Proxima Nova"/>
              </a:rPr>
              <a:t>Elderly</a:t>
            </a:r>
            <a:endParaRPr sz="1200">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200">
                <a:latin typeface="Proxima Nova"/>
                <a:ea typeface="Proxima Nova"/>
                <a:cs typeface="Proxima Nova"/>
                <a:sym typeface="Proxima Nova"/>
              </a:rPr>
              <a:t>Low Income</a:t>
            </a:r>
            <a:endParaRPr sz="1200">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200">
                <a:latin typeface="Proxima Nova"/>
                <a:ea typeface="Proxima Nova"/>
                <a:cs typeface="Proxima Nova"/>
                <a:sym typeface="Proxima Nova"/>
              </a:rPr>
              <a:t>Homeless</a:t>
            </a:r>
            <a:endParaRPr sz="1200">
              <a:latin typeface="Proxima Nova"/>
              <a:ea typeface="Proxima Nova"/>
              <a:cs typeface="Proxima Nova"/>
              <a:sym typeface="Proxima Nova"/>
            </a:endParaRPr>
          </a:p>
          <a:p>
            <a:pPr indent="0" lvl="0" marL="0" rtl="0" algn="l">
              <a:lnSpc>
                <a:spcPct val="115000"/>
              </a:lnSpc>
              <a:spcBef>
                <a:spcPts val="1600"/>
              </a:spcBef>
              <a:spcAft>
                <a:spcPts val="0"/>
              </a:spcAft>
              <a:buNone/>
            </a:pPr>
            <a:r>
              <a:rPr lang="en" sz="1200">
                <a:latin typeface="Proxima Nova"/>
                <a:ea typeface="Proxima Nova"/>
                <a:cs typeface="Proxima Nova"/>
                <a:sym typeface="Proxima Nova"/>
              </a:rPr>
              <a:t>Families and Children</a:t>
            </a:r>
            <a:endParaRPr sz="1200">
              <a:latin typeface="Proxima Nova"/>
              <a:ea typeface="Proxima Nova"/>
              <a:cs typeface="Proxima Nova"/>
              <a:sym typeface="Proxima Nova"/>
            </a:endParaRPr>
          </a:p>
          <a:p>
            <a:pPr indent="0" lvl="0" marL="0" rtl="0" algn="l">
              <a:lnSpc>
                <a:spcPct val="115000"/>
              </a:lnSpc>
              <a:spcBef>
                <a:spcPts val="1600"/>
              </a:spcBef>
              <a:spcAft>
                <a:spcPts val="1600"/>
              </a:spcAft>
              <a:buNone/>
            </a:pPr>
            <a:r>
              <a:rPr lang="en" sz="1200">
                <a:latin typeface="Proxima Nova"/>
                <a:ea typeface="Proxima Nova"/>
                <a:cs typeface="Proxima Nova"/>
                <a:sym typeface="Proxima Nova"/>
              </a:rPr>
              <a:t>Handicapped</a:t>
            </a:r>
            <a:endParaRPr sz="1200">
              <a:latin typeface="Proxima Nova"/>
              <a:ea typeface="Proxima Nova"/>
              <a:cs typeface="Proxima Nova"/>
              <a:sym typeface="Proxima Nov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1ebc321ab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ebc321ab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1ebc321ab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ebc321ab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1eb0210279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b0210279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Heller</a:t>
            </a:r>
            <a:endParaRPr/>
          </a:p>
          <a:p>
            <a:pPr indent="0" lvl="0" marL="0" rtl="0" algn="l">
              <a:spcBef>
                <a:spcPts val="0"/>
              </a:spcBef>
              <a:spcAft>
                <a:spcPts val="0"/>
              </a:spcAft>
              <a:buNone/>
            </a:pPr>
            <a:r>
              <a:rPr lang="en" u="sng">
                <a:solidFill>
                  <a:schemeClr val="hlink"/>
                </a:solidFill>
                <a:hlinkClick r:id="rId2"/>
              </a:rPr>
              <a:t>http://www.govtech.com/em/disaster/Diverse-Vulnerable-Populations-Preparedness-041111.html</a:t>
            </a:r>
            <a:endParaRPr/>
          </a:p>
          <a:p>
            <a:pPr indent="0" lvl="0" marL="0" rtl="0" algn="l">
              <a:spcBef>
                <a:spcPts val="0"/>
              </a:spcBef>
              <a:spcAft>
                <a:spcPts val="0"/>
              </a:spcAft>
              <a:buNone/>
            </a:pPr>
            <a:r>
              <a:rPr lang="en"/>
              <a:t>Importance of using community and faith based organizations in order to coordinate emergency preparedness</a:t>
            </a:r>
            <a:endParaRPr/>
          </a:p>
          <a:p>
            <a:pPr indent="0" lvl="0" marL="0" rtl="0" algn="l">
              <a:spcBef>
                <a:spcPts val="0"/>
              </a:spcBef>
              <a:spcAft>
                <a:spcPts val="0"/>
              </a:spcAft>
              <a:buNone/>
            </a:pPr>
            <a:r>
              <a:rPr lang="en"/>
              <a:t>Community Buildings (Churches, Schools, Community Centers)</a:t>
            </a:r>
            <a:endParaRPr/>
          </a:p>
          <a:p>
            <a:pPr indent="0" lvl="0" marL="0" rtl="0" algn="l">
              <a:spcBef>
                <a:spcPts val="0"/>
              </a:spcBef>
              <a:spcAft>
                <a:spcPts val="0"/>
              </a:spcAft>
              <a:buNone/>
            </a:pPr>
            <a:r>
              <a:rPr lang="en"/>
              <a:t>→ Schools equipped to handle cars coming in</a:t>
            </a:r>
            <a:endParaRPr/>
          </a:p>
          <a:p>
            <a:pPr indent="0" lvl="0" marL="0" rtl="0" algn="l">
              <a:spcBef>
                <a:spcPts val="0"/>
              </a:spcBef>
              <a:spcAft>
                <a:spcPts val="0"/>
              </a:spcAft>
              <a:buNone/>
            </a:pPr>
            <a:r>
              <a:rPr lang="en"/>
              <a:t>Schools have WiFi: </a:t>
            </a:r>
            <a:r>
              <a:rPr lang="en" u="sng">
                <a:solidFill>
                  <a:schemeClr val="hlink"/>
                </a:solidFill>
                <a:hlinkClick r:id="rId3"/>
              </a:rPr>
              <a:t>http://chicagoinno.streetwise.co/2015/10/20/wifi-in-cps-chicago-public-schools-adding-wifi-to-all-schools-by-2016/</a:t>
            </a:r>
            <a:endParaRPr/>
          </a:p>
          <a:p>
            <a:pPr indent="0" lvl="0" marL="0" rtl="0" algn="l">
              <a:spcBef>
                <a:spcPts val="0"/>
              </a:spcBef>
              <a:spcAft>
                <a:spcPts val="0"/>
              </a:spcAft>
              <a:buNone/>
            </a:pPr>
            <a:r>
              <a:rPr lang="en"/>
              <a:t>Can we find schools that are equipped to handle large flows of traffic.</a:t>
            </a:r>
            <a:endParaRPr sz="1800">
              <a:solidFill>
                <a:schemeClr val="accent3"/>
              </a:solidFill>
              <a:latin typeface="Proxima Nova"/>
              <a:ea typeface="Proxima Nova"/>
              <a:cs typeface="Proxima Nova"/>
              <a:sym typeface="Proxima Nova"/>
            </a:endParaRPr>
          </a:p>
          <a:p>
            <a:pPr indent="0" lvl="0" marL="0" rtl="0" algn="l">
              <a:lnSpc>
                <a:spcPct val="115000"/>
              </a:lnSpc>
              <a:spcBef>
                <a:spcPts val="0"/>
              </a:spcBef>
              <a:spcAft>
                <a:spcPts val="0"/>
              </a:spcAft>
              <a:buNone/>
            </a:pPr>
            <a:r>
              <a:t/>
            </a:r>
            <a:endParaRPr sz="1800">
              <a:solidFill>
                <a:schemeClr val="accent3"/>
              </a:solidFill>
              <a:latin typeface="Proxima Nova"/>
              <a:ea typeface="Proxima Nova"/>
              <a:cs typeface="Proxima Nova"/>
              <a:sym typeface="Proxima Nova"/>
            </a:endParaRPr>
          </a:p>
          <a:p>
            <a:pPr indent="0" lvl="0" marL="0" rtl="0" algn="l">
              <a:spcBef>
                <a:spcPts val="1600"/>
              </a:spcBef>
              <a:spcAft>
                <a:spcPts val="0"/>
              </a:spcAft>
              <a:buNone/>
            </a:pPr>
            <a:r>
              <a:t/>
            </a:r>
            <a:endParaRPr>
              <a:uFill>
                <a:noFill/>
              </a:uFill>
              <a:hlinkClick r:id="rId4"/>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ec49481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c49481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Schools: high capacity, low processing time</a:t>
            </a:r>
            <a:endParaRPr/>
          </a:p>
          <a:p>
            <a:pPr indent="0" lvl="0" marL="0" rtl="0" algn="l">
              <a:spcBef>
                <a:spcPts val="0"/>
              </a:spcBef>
              <a:spcAft>
                <a:spcPts val="0"/>
              </a:spcAft>
              <a:buNone/>
            </a:pPr>
            <a:r>
              <a:rPr lang="en"/>
              <a:t>CC: vice versa</a:t>
            </a:r>
            <a:endParaRPr/>
          </a:p>
          <a:p>
            <a:pPr indent="0" lvl="0" marL="0" rtl="0" algn="l">
              <a:spcBef>
                <a:spcPts val="0"/>
              </a:spcBef>
              <a:spcAft>
                <a:spcPts val="0"/>
              </a:spcAft>
              <a:buNone/>
            </a:pPr>
            <a:r>
              <a:rPr lang="en"/>
              <a:t>Church: sweet spot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1.jpg"/><Relationship Id="rId4" Type="http://schemas.openxmlformats.org/officeDocument/2006/relationships/image" Target="../media/image22.jpg"/><Relationship Id="rId5" Type="http://schemas.openxmlformats.org/officeDocument/2006/relationships/image" Target="../media/image29.png"/><Relationship Id="rId6" Type="http://schemas.openxmlformats.org/officeDocument/2006/relationships/hyperlink" Target="https://newsroom.uber.com/us-louisiana/uber-supports-louisiana-flood-recovery-efforts-in-partnership-with-the-american-red-cross/"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0.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6.png"/><Relationship Id="rId5" Type="http://schemas.openxmlformats.org/officeDocument/2006/relationships/image" Target="../media/image32.png"/><Relationship Id="rId6" Type="http://schemas.openxmlformats.org/officeDocument/2006/relationships/hyperlink" Target="https://www.fema.gov/media-library/assets/documents/27368" TargetMode="External"/><Relationship Id="rId7" Type="http://schemas.openxmlformats.org/officeDocument/2006/relationships/hyperlink" Target="http://blog.airbnb.com/a-new-helping-hand-for-our-disaster-response-program/?_ga=1.213570068.1435362447.1488155074"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9.png"/><Relationship Id="rId4" Type="http://schemas.openxmlformats.org/officeDocument/2006/relationships/image" Target="../media/image38.png"/><Relationship Id="rId5" Type="http://schemas.openxmlformats.org/officeDocument/2006/relationships/image" Target="../media/image33.png"/><Relationship Id="rId6" Type="http://schemas.openxmlformats.org/officeDocument/2006/relationships/hyperlink" Target="http://transitized.com/commute/#11/41.9523/-87.0474"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7.png"/><Relationship Id="rId9" Type="http://schemas.openxmlformats.org/officeDocument/2006/relationships/hyperlink" Target="https://www.airbnb.com/disaster-response" TargetMode="External"/><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2.png"/><Relationship Id="rId8" Type="http://schemas.openxmlformats.org/officeDocument/2006/relationships/hyperlink" Target="https://www.uschamberfoundation.org/airbnb-disaster-respons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12.png"/><Relationship Id="rId6" Type="http://schemas.openxmlformats.org/officeDocument/2006/relationships/image" Target="../media/image9.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4.png"/><Relationship Id="rId5" Type="http://schemas.openxmlformats.org/officeDocument/2006/relationships/hyperlink" Target="http://www.uno.edu/cola/planning-and-urban-studies/docs/CarlessEvacuationPlanning.pdf" TargetMode="External"/><Relationship Id="rId6" Type="http://schemas.openxmlformats.org/officeDocument/2006/relationships/hyperlink" Target="http://www.fritzinstitute.org/PPTs/FI-Harris_Katrina_0506.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hyperlink" Target="http://www.chicagobusiness.com/article/20160507/ISSUE01/305079998/the-uber-drivers-lament-9-an-hour" TargetMode="External"/><Relationship Id="rId7" Type="http://schemas.openxmlformats.org/officeDocument/2006/relationships/hyperlink" Target="http://ns.umich.edu/new/releases/21923-hitchin-a-ride-fewer-americans-have-their-own-vehic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jpg"/><Relationship Id="rId4" Type="http://schemas.openxmlformats.org/officeDocument/2006/relationships/image" Target="../media/image11.jpg"/><Relationship Id="rId5" Type="http://schemas.openxmlformats.org/officeDocument/2006/relationships/image" Target="../media/image15.jpg"/><Relationship Id="rId6" Type="http://schemas.openxmlformats.org/officeDocument/2006/relationships/image" Target="../media/image1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image" Target="../media/image21.jpg"/><Relationship Id="rId5" Type="http://schemas.openxmlformats.org/officeDocument/2006/relationships/image" Target="../media/image18.jpg"/><Relationship Id="rId6"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0.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hyperlink" Target="http://chicagoinno.streetwise.co/2015/10/20/wifi-in-cps-chicago-public-schools-adding-wifi-to-all-schools-by-2016/" TargetMode="External"/><Relationship Id="rId7" Type="http://schemas.openxmlformats.org/officeDocument/2006/relationships/hyperlink" Target="http://www.govtech.com/em/disaster/Diverse-Vulnerable-Populations-Preparedness-041111.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200"/>
              <a:t>Evacuati</a:t>
            </a:r>
            <a:r>
              <a:rPr lang="en" sz="4200"/>
              <a:t>ng the Car-less Population of Chicago with</a:t>
            </a:r>
            <a:r>
              <a:rPr lang="en" sz="4200"/>
              <a:t> Uber</a:t>
            </a:r>
            <a:endParaRPr sz="4200"/>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A-4: Jessica Sun, Steffany Bahamon, Mo Ran, Jessica Heller, Emmanuel Darko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Should Uber Drop People Off? </a:t>
            </a:r>
            <a:endParaRPr/>
          </a:p>
        </p:txBody>
      </p:sp>
      <p:sp>
        <p:nvSpPr>
          <p:cNvPr id="163" name="Google Shape;163;p22"/>
          <p:cNvSpPr txBox="1"/>
          <p:nvPr>
            <p:ph idx="1" type="body"/>
          </p:nvPr>
        </p:nvSpPr>
        <p:spPr>
          <a:xfrm>
            <a:off x="345475" y="3656300"/>
            <a:ext cx="8486700" cy="876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During the 2016 Louisiana floods, Uber partnered with the American Red Cross and provided discounted rides to shelters within the area. </a:t>
            </a:r>
            <a:endParaRPr>
              <a:solidFill>
                <a:srgbClr val="000000"/>
              </a:solidFill>
            </a:endParaRPr>
          </a:p>
        </p:txBody>
      </p:sp>
      <p:grpSp>
        <p:nvGrpSpPr>
          <p:cNvPr id="164" name="Google Shape;164;p22"/>
          <p:cNvGrpSpPr/>
          <p:nvPr/>
        </p:nvGrpSpPr>
        <p:grpSpPr>
          <a:xfrm>
            <a:off x="50" y="1280174"/>
            <a:ext cx="9143912" cy="2337740"/>
            <a:chOff x="0" y="1534874"/>
            <a:chExt cx="8713467" cy="2073751"/>
          </a:xfrm>
        </p:grpSpPr>
        <p:pic>
          <p:nvPicPr>
            <p:cNvPr id="165" name="Google Shape;165;p22"/>
            <p:cNvPicPr preferRelativeResize="0"/>
            <p:nvPr/>
          </p:nvPicPr>
          <p:blipFill>
            <a:blip r:embed="rId3">
              <a:alphaModFix/>
            </a:blip>
            <a:stretch>
              <a:fillRect/>
            </a:stretch>
          </p:blipFill>
          <p:spPr>
            <a:xfrm>
              <a:off x="0" y="1534874"/>
              <a:ext cx="3688600" cy="2073750"/>
            </a:xfrm>
            <a:prstGeom prst="rect">
              <a:avLst/>
            </a:prstGeom>
            <a:noFill/>
            <a:ln>
              <a:noFill/>
            </a:ln>
          </p:spPr>
        </p:pic>
        <p:pic>
          <p:nvPicPr>
            <p:cNvPr id="166" name="Google Shape;166;p22"/>
            <p:cNvPicPr preferRelativeResize="0"/>
            <p:nvPr/>
          </p:nvPicPr>
          <p:blipFill>
            <a:blip r:embed="rId4">
              <a:alphaModFix/>
            </a:blip>
            <a:stretch>
              <a:fillRect/>
            </a:stretch>
          </p:blipFill>
          <p:spPr>
            <a:xfrm>
              <a:off x="5948450" y="1534875"/>
              <a:ext cx="2765016" cy="2073749"/>
            </a:xfrm>
            <a:prstGeom prst="rect">
              <a:avLst/>
            </a:prstGeom>
            <a:noFill/>
            <a:ln>
              <a:noFill/>
            </a:ln>
          </p:spPr>
        </p:pic>
        <p:pic>
          <p:nvPicPr>
            <p:cNvPr id="167" name="Google Shape;167;p22"/>
            <p:cNvPicPr preferRelativeResize="0"/>
            <p:nvPr/>
          </p:nvPicPr>
          <p:blipFill>
            <a:blip r:embed="rId5">
              <a:alphaModFix/>
            </a:blip>
            <a:stretch>
              <a:fillRect/>
            </a:stretch>
          </p:blipFill>
          <p:spPr>
            <a:xfrm>
              <a:off x="3688600" y="1534875"/>
              <a:ext cx="2259856" cy="2073750"/>
            </a:xfrm>
            <a:prstGeom prst="rect">
              <a:avLst/>
            </a:prstGeom>
            <a:noFill/>
            <a:ln>
              <a:noFill/>
            </a:ln>
          </p:spPr>
        </p:pic>
      </p:grpSp>
      <p:sp>
        <p:nvSpPr>
          <p:cNvPr id="168" name="Google Shape;168;p22"/>
          <p:cNvSpPr txBox="1"/>
          <p:nvPr/>
        </p:nvSpPr>
        <p:spPr>
          <a:xfrm>
            <a:off x="147175" y="4645000"/>
            <a:ext cx="8685000" cy="29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6"/>
              </a:rPr>
              <a:t>Uber Newsroom, August 2016</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Should Uber Drop People Off? </a:t>
            </a:r>
            <a:endParaRPr/>
          </a:p>
        </p:txBody>
      </p:sp>
      <p:sp>
        <p:nvSpPr>
          <p:cNvPr id="174" name="Google Shape;174;p23"/>
          <p:cNvSpPr txBox="1"/>
          <p:nvPr>
            <p:ph idx="1" type="body"/>
          </p:nvPr>
        </p:nvSpPr>
        <p:spPr>
          <a:xfrm>
            <a:off x="3383925" y="4586700"/>
            <a:ext cx="2210700" cy="36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Community Centers </a:t>
            </a:r>
            <a:endParaRPr>
              <a:solidFill>
                <a:srgbClr val="000000"/>
              </a:solidFill>
            </a:endParaRPr>
          </a:p>
        </p:txBody>
      </p:sp>
      <p:pic>
        <p:nvPicPr>
          <p:cNvPr id="175" name="Google Shape;175;p23"/>
          <p:cNvPicPr preferRelativeResize="0"/>
          <p:nvPr/>
        </p:nvPicPr>
        <p:blipFill>
          <a:blip r:embed="rId3">
            <a:alphaModFix/>
          </a:blip>
          <a:stretch>
            <a:fillRect/>
          </a:stretch>
        </p:blipFill>
        <p:spPr>
          <a:xfrm>
            <a:off x="3802838" y="1122527"/>
            <a:ext cx="4229447" cy="3419299"/>
          </a:xfrm>
          <a:prstGeom prst="rect">
            <a:avLst/>
          </a:prstGeom>
          <a:noFill/>
          <a:ln>
            <a:noFill/>
          </a:ln>
        </p:spPr>
      </p:pic>
      <p:pic>
        <p:nvPicPr>
          <p:cNvPr id="176" name="Google Shape;176;p23"/>
          <p:cNvPicPr preferRelativeResize="0"/>
          <p:nvPr/>
        </p:nvPicPr>
        <p:blipFill>
          <a:blip r:embed="rId4">
            <a:alphaModFix/>
          </a:blip>
          <a:stretch>
            <a:fillRect/>
          </a:stretch>
        </p:blipFill>
        <p:spPr>
          <a:xfrm>
            <a:off x="1154082" y="1122525"/>
            <a:ext cx="2648768" cy="3419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a:t>
            </a:r>
            <a:endParaRPr/>
          </a:p>
        </p:txBody>
      </p:sp>
      <p:sp>
        <p:nvSpPr>
          <p:cNvPr id="182" name="Google Shape;182;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pic>
        <p:nvPicPr>
          <p:cNvPr id="183" name="Google Shape;183;p24"/>
          <p:cNvPicPr preferRelativeResize="0"/>
          <p:nvPr/>
        </p:nvPicPr>
        <p:blipFill>
          <a:blip r:embed="rId3">
            <a:alphaModFix/>
          </a:blip>
          <a:stretch>
            <a:fillRect/>
          </a:stretch>
        </p:blipFill>
        <p:spPr>
          <a:xfrm>
            <a:off x="1127275" y="1687425"/>
            <a:ext cx="1428750" cy="1428750"/>
          </a:xfrm>
          <a:prstGeom prst="rect">
            <a:avLst/>
          </a:prstGeom>
          <a:noFill/>
          <a:ln>
            <a:noFill/>
          </a:ln>
        </p:spPr>
      </p:pic>
      <p:pic>
        <p:nvPicPr>
          <p:cNvPr id="184" name="Google Shape;184;p24"/>
          <p:cNvPicPr preferRelativeResize="0"/>
          <p:nvPr/>
        </p:nvPicPr>
        <p:blipFill>
          <a:blip r:embed="rId4">
            <a:alphaModFix/>
          </a:blip>
          <a:stretch>
            <a:fillRect/>
          </a:stretch>
        </p:blipFill>
        <p:spPr>
          <a:xfrm>
            <a:off x="3817963" y="1595550"/>
            <a:ext cx="1428750" cy="1428750"/>
          </a:xfrm>
          <a:prstGeom prst="rect">
            <a:avLst/>
          </a:prstGeom>
          <a:noFill/>
          <a:ln>
            <a:noFill/>
          </a:ln>
        </p:spPr>
      </p:pic>
      <p:sp>
        <p:nvSpPr>
          <p:cNvPr id="185" name="Google Shape;185;p24"/>
          <p:cNvSpPr txBox="1"/>
          <p:nvPr/>
        </p:nvSpPr>
        <p:spPr>
          <a:xfrm>
            <a:off x="3246450" y="3183525"/>
            <a:ext cx="26511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Proxima Nova"/>
                <a:ea typeface="Proxima Nova"/>
                <a:cs typeface="Proxima Nova"/>
                <a:sym typeface="Proxima Nova"/>
              </a:rPr>
              <a:t>Disaster Psychology</a:t>
            </a:r>
            <a:endParaRPr sz="2000">
              <a:latin typeface="Proxima Nova"/>
              <a:ea typeface="Proxima Nova"/>
              <a:cs typeface="Proxima Nova"/>
              <a:sym typeface="Proxima Nova"/>
            </a:endParaRPr>
          </a:p>
        </p:txBody>
      </p:sp>
      <p:sp>
        <p:nvSpPr>
          <p:cNvPr id="186" name="Google Shape;186;p24"/>
          <p:cNvSpPr txBox="1"/>
          <p:nvPr/>
        </p:nvSpPr>
        <p:spPr>
          <a:xfrm>
            <a:off x="5968075" y="3183675"/>
            <a:ext cx="2532600" cy="57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Proxima Nova"/>
                <a:ea typeface="Proxima Nova"/>
                <a:cs typeface="Proxima Nova"/>
                <a:sym typeface="Proxima Nova"/>
              </a:rPr>
              <a:t>Local Resources</a:t>
            </a:r>
            <a:endParaRPr sz="2000">
              <a:latin typeface="Proxima Nova"/>
              <a:ea typeface="Proxima Nova"/>
              <a:cs typeface="Proxima Nova"/>
              <a:sym typeface="Proxima Nova"/>
            </a:endParaRPr>
          </a:p>
        </p:txBody>
      </p:sp>
      <p:sp>
        <p:nvSpPr>
          <p:cNvPr id="187" name="Google Shape;187;p24"/>
          <p:cNvSpPr txBox="1"/>
          <p:nvPr/>
        </p:nvSpPr>
        <p:spPr>
          <a:xfrm>
            <a:off x="612400" y="3248925"/>
            <a:ext cx="2458500" cy="44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Proxima Nova"/>
                <a:ea typeface="Proxima Nova"/>
                <a:cs typeface="Proxima Nova"/>
                <a:sym typeface="Proxima Nova"/>
              </a:rPr>
              <a:t>Medical Training</a:t>
            </a:r>
            <a:endParaRPr sz="2000">
              <a:latin typeface="Proxima Nova"/>
              <a:ea typeface="Proxima Nova"/>
              <a:cs typeface="Proxima Nova"/>
              <a:sym typeface="Proxima Nova"/>
            </a:endParaRPr>
          </a:p>
        </p:txBody>
      </p:sp>
      <p:pic>
        <p:nvPicPr>
          <p:cNvPr id="188" name="Google Shape;188;p24"/>
          <p:cNvPicPr preferRelativeResize="0"/>
          <p:nvPr/>
        </p:nvPicPr>
        <p:blipFill>
          <a:blip r:embed="rId5">
            <a:alphaModFix/>
          </a:blip>
          <a:stretch>
            <a:fillRect/>
          </a:stretch>
        </p:blipFill>
        <p:spPr>
          <a:xfrm>
            <a:off x="6508675" y="1687425"/>
            <a:ext cx="1428750" cy="1428750"/>
          </a:xfrm>
          <a:prstGeom prst="rect">
            <a:avLst/>
          </a:prstGeom>
          <a:noFill/>
          <a:ln>
            <a:noFill/>
          </a:ln>
        </p:spPr>
      </p:pic>
      <p:sp>
        <p:nvSpPr>
          <p:cNvPr id="189" name="Google Shape;189;p24"/>
          <p:cNvSpPr txBox="1"/>
          <p:nvPr/>
        </p:nvSpPr>
        <p:spPr>
          <a:xfrm>
            <a:off x="147275" y="4497650"/>
            <a:ext cx="86850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6"/>
              </a:rPr>
              <a:t>FEMA: Community Emergency Response Team Basic Training Instructor Guide, February 2016</a:t>
            </a:r>
            <a:endParaRPr sz="1100"/>
          </a:p>
          <a:p>
            <a:pPr indent="0" lvl="0" marL="0" rtl="0" algn="l">
              <a:spcBef>
                <a:spcPts val="0"/>
              </a:spcBef>
              <a:spcAft>
                <a:spcPts val="0"/>
              </a:spcAft>
              <a:buNone/>
            </a:pPr>
            <a:r>
              <a:rPr lang="en" sz="1100" u="sng">
                <a:hlinkClick r:id="rId7"/>
              </a:rPr>
              <a:t>Airbnb Disaster Relief Program</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pic>
        <p:nvPicPr>
          <p:cNvPr id="195" name="Google Shape;195;p25"/>
          <p:cNvPicPr preferRelativeResize="0"/>
          <p:nvPr/>
        </p:nvPicPr>
        <p:blipFill>
          <a:blip r:embed="rId3">
            <a:alphaModFix/>
          </a:blip>
          <a:stretch>
            <a:fillRect/>
          </a:stretch>
        </p:blipFill>
        <p:spPr>
          <a:xfrm>
            <a:off x="1637100" y="744463"/>
            <a:ext cx="5869800" cy="3654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311700" y="3544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A: Geographic Concentrations</a:t>
            </a:r>
            <a:endParaRPr/>
          </a:p>
        </p:txBody>
      </p:sp>
      <p:pic>
        <p:nvPicPr>
          <p:cNvPr id="201" name="Google Shape;201;p26"/>
          <p:cNvPicPr preferRelativeResize="0"/>
          <p:nvPr/>
        </p:nvPicPr>
        <p:blipFill>
          <a:blip r:embed="rId3">
            <a:alphaModFix/>
          </a:blip>
          <a:stretch>
            <a:fillRect/>
          </a:stretch>
        </p:blipFill>
        <p:spPr>
          <a:xfrm>
            <a:off x="311700" y="1049675"/>
            <a:ext cx="3001700" cy="3491299"/>
          </a:xfrm>
          <a:prstGeom prst="rect">
            <a:avLst/>
          </a:prstGeom>
          <a:noFill/>
          <a:ln>
            <a:noFill/>
          </a:ln>
        </p:spPr>
      </p:pic>
      <p:pic>
        <p:nvPicPr>
          <p:cNvPr id="202" name="Google Shape;202;p26"/>
          <p:cNvPicPr preferRelativeResize="0"/>
          <p:nvPr/>
        </p:nvPicPr>
        <p:blipFill>
          <a:blip r:embed="rId4">
            <a:alphaModFix/>
          </a:blip>
          <a:stretch>
            <a:fillRect/>
          </a:stretch>
        </p:blipFill>
        <p:spPr>
          <a:xfrm>
            <a:off x="3313400" y="1049675"/>
            <a:ext cx="2351250" cy="2735498"/>
          </a:xfrm>
          <a:prstGeom prst="rect">
            <a:avLst/>
          </a:prstGeom>
          <a:noFill/>
          <a:ln>
            <a:noFill/>
          </a:ln>
        </p:spPr>
      </p:pic>
      <p:pic>
        <p:nvPicPr>
          <p:cNvPr id="203" name="Google Shape;203;p26"/>
          <p:cNvPicPr preferRelativeResize="0"/>
          <p:nvPr/>
        </p:nvPicPr>
        <p:blipFill>
          <a:blip r:embed="rId5">
            <a:alphaModFix/>
          </a:blip>
          <a:stretch>
            <a:fillRect/>
          </a:stretch>
        </p:blipFill>
        <p:spPr>
          <a:xfrm>
            <a:off x="3313400" y="3734500"/>
            <a:ext cx="2351250" cy="806475"/>
          </a:xfrm>
          <a:prstGeom prst="rect">
            <a:avLst/>
          </a:prstGeom>
          <a:noFill/>
          <a:ln>
            <a:noFill/>
          </a:ln>
        </p:spPr>
      </p:pic>
      <p:sp>
        <p:nvSpPr>
          <p:cNvPr id="204" name="Google Shape;204;p26"/>
          <p:cNvSpPr txBox="1"/>
          <p:nvPr/>
        </p:nvSpPr>
        <p:spPr>
          <a:xfrm>
            <a:off x="5750700" y="1321800"/>
            <a:ext cx="3081600" cy="249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Proxima Nova"/>
                <a:ea typeface="Proxima Nova"/>
                <a:cs typeface="Proxima Nova"/>
                <a:sym typeface="Proxima Nova"/>
              </a:rPr>
              <a:t>Low Car Ownership Neighborhoods</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Neighborhoods near public transit</a:t>
            </a:r>
            <a:endParaRPr sz="1800">
              <a:latin typeface="Proxima Nova"/>
              <a:ea typeface="Proxima Nova"/>
              <a:cs typeface="Proxima Nova"/>
              <a:sym typeface="Proxima Nova"/>
            </a:endParaRPr>
          </a:p>
          <a:p>
            <a:pPr indent="-342900" lvl="1" marL="914400" rtl="0" algn="l">
              <a:spcBef>
                <a:spcPts val="0"/>
              </a:spcBef>
              <a:spcAft>
                <a:spcPts val="0"/>
              </a:spcAft>
              <a:buSzPts val="1800"/>
              <a:buFont typeface="Proxima Nova"/>
              <a:buChar char="○"/>
            </a:pPr>
            <a:r>
              <a:rPr lang="en" sz="1800">
                <a:latin typeface="Proxima Nova"/>
                <a:ea typeface="Proxima Nova"/>
                <a:cs typeface="Proxima Nova"/>
                <a:sym typeface="Proxima Nova"/>
              </a:rPr>
              <a:t>The Loop</a:t>
            </a:r>
            <a:endParaRPr sz="1800">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 sz="1800">
                <a:latin typeface="Proxima Nova"/>
                <a:ea typeface="Proxima Nova"/>
                <a:cs typeface="Proxima Nova"/>
                <a:sym typeface="Proxima Nova"/>
              </a:rPr>
              <a:t>Low Income Neighborhoods</a:t>
            </a:r>
            <a:endParaRPr sz="1800">
              <a:latin typeface="Proxima Nova"/>
              <a:ea typeface="Proxima Nova"/>
              <a:cs typeface="Proxima Nova"/>
              <a:sym typeface="Proxima Nova"/>
            </a:endParaRPr>
          </a:p>
          <a:p>
            <a:pPr indent="-342900" lvl="1" marL="914400" rtl="0" algn="l">
              <a:spcBef>
                <a:spcPts val="0"/>
              </a:spcBef>
              <a:spcAft>
                <a:spcPts val="0"/>
              </a:spcAft>
              <a:buSzPts val="1800"/>
              <a:buFont typeface="Proxima Nova"/>
              <a:buChar char="○"/>
            </a:pPr>
            <a:r>
              <a:rPr lang="en" sz="1800">
                <a:latin typeface="Proxima Nova"/>
                <a:ea typeface="Proxima Nova"/>
                <a:cs typeface="Proxima Nova"/>
                <a:sym typeface="Proxima Nova"/>
              </a:rPr>
              <a:t>East Side Chicago</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205" name="Google Shape;205;p26"/>
          <p:cNvSpPr txBox="1"/>
          <p:nvPr/>
        </p:nvSpPr>
        <p:spPr>
          <a:xfrm>
            <a:off x="147275" y="4510300"/>
            <a:ext cx="86850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6"/>
              </a:rPr>
              <a:t>http://transitized.com/commute/#11/41.9523/-87.0474</a:t>
            </a:r>
            <a:endParaRPr sz="1100"/>
          </a:p>
          <a:p>
            <a:pPr indent="0" lvl="0" marL="0" rtl="0" algn="l">
              <a:spcBef>
                <a:spcPts val="0"/>
              </a:spcBef>
              <a:spcAft>
                <a:spcPts val="0"/>
              </a:spcAft>
              <a:buNone/>
            </a:pPr>
            <a:r>
              <a:rPr lang="en" sz="1100" u="sng"/>
              <a:t>https://data.cityofchicago.org/Education/Chicago-Public-Schools-School-Locations-SY1415/3fhj-xtn5</a:t>
            </a:r>
            <a:endParaRPr sz="1100" u="sng"/>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 B: Uber’s Incentive</a:t>
            </a:r>
            <a:endParaRPr/>
          </a:p>
          <a:p>
            <a:pPr indent="0" lvl="0" marL="0" rtl="0" algn="l">
              <a:spcBef>
                <a:spcPts val="0"/>
              </a:spcBef>
              <a:spcAft>
                <a:spcPts val="0"/>
              </a:spcAft>
              <a:buNone/>
            </a:pPr>
            <a:r>
              <a:t/>
            </a:r>
            <a:endParaRPr/>
          </a:p>
        </p:txBody>
      </p:sp>
      <p:sp>
        <p:nvSpPr>
          <p:cNvPr id="211" name="Google Shape;211;p27"/>
          <p:cNvSpPr txBox="1"/>
          <p:nvPr>
            <p:ph idx="1" type="body"/>
          </p:nvPr>
        </p:nvSpPr>
        <p:spPr>
          <a:xfrm>
            <a:off x="311700" y="11524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Political </a:t>
            </a:r>
            <a:endParaRPr/>
          </a:p>
        </p:txBody>
      </p:sp>
      <p:pic>
        <p:nvPicPr>
          <p:cNvPr id="212" name="Google Shape;212;p27"/>
          <p:cNvPicPr preferRelativeResize="0"/>
          <p:nvPr/>
        </p:nvPicPr>
        <p:blipFill>
          <a:blip r:embed="rId3">
            <a:alphaModFix/>
          </a:blip>
          <a:stretch>
            <a:fillRect/>
          </a:stretch>
        </p:blipFill>
        <p:spPr>
          <a:xfrm>
            <a:off x="3888650" y="3135963"/>
            <a:ext cx="4943649" cy="1050711"/>
          </a:xfrm>
          <a:prstGeom prst="rect">
            <a:avLst/>
          </a:prstGeom>
          <a:noFill/>
          <a:ln>
            <a:noFill/>
          </a:ln>
        </p:spPr>
      </p:pic>
      <p:pic>
        <p:nvPicPr>
          <p:cNvPr id="213" name="Google Shape;213;p27"/>
          <p:cNvPicPr preferRelativeResize="0"/>
          <p:nvPr/>
        </p:nvPicPr>
        <p:blipFill>
          <a:blip r:embed="rId4">
            <a:alphaModFix/>
          </a:blip>
          <a:stretch>
            <a:fillRect/>
          </a:stretch>
        </p:blipFill>
        <p:spPr>
          <a:xfrm>
            <a:off x="3888651" y="1237501"/>
            <a:ext cx="4943650" cy="1527046"/>
          </a:xfrm>
          <a:prstGeom prst="rect">
            <a:avLst/>
          </a:prstGeom>
          <a:noFill/>
          <a:ln>
            <a:noFill/>
          </a:ln>
        </p:spPr>
      </p:pic>
      <p:pic>
        <p:nvPicPr>
          <p:cNvPr id="214" name="Google Shape;214;p27"/>
          <p:cNvPicPr preferRelativeResize="0"/>
          <p:nvPr/>
        </p:nvPicPr>
        <p:blipFill>
          <a:blip r:embed="rId5">
            <a:alphaModFix/>
          </a:blip>
          <a:stretch>
            <a:fillRect/>
          </a:stretch>
        </p:blipFill>
        <p:spPr>
          <a:xfrm>
            <a:off x="311697" y="1237492"/>
            <a:ext cx="3576949" cy="294918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Inspiration: Airbnb</a:t>
            </a:r>
            <a:endParaRPr/>
          </a:p>
        </p:txBody>
      </p:sp>
      <p:pic>
        <p:nvPicPr>
          <p:cNvPr id="66" name="Google Shape;66;p14"/>
          <p:cNvPicPr preferRelativeResize="0"/>
          <p:nvPr/>
        </p:nvPicPr>
        <p:blipFill>
          <a:blip r:embed="rId3">
            <a:alphaModFix/>
          </a:blip>
          <a:stretch>
            <a:fillRect/>
          </a:stretch>
        </p:blipFill>
        <p:spPr>
          <a:xfrm>
            <a:off x="660538" y="1832950"/>
            <a:ext cx="1678925" cy="1678925"/>
          </a:xfrm>
          <a:prstGeom prst="rect">
            <a:avLst/>
          </a:prstGeom>
          <a:noFill/>
          <a:ln>
            <a:noFill/>
          </a:ln>
        </p:spPr>
      </p:pic>
      <p:pic>
        <p:nvPicPr>
          <p:cNvPr id="67" name="Google Shape;67;p14"/>
          <p:cNvPicPr preferRelativeResize="0"/>
          <p:nvPr/>
        </p:nvPicPr>
        <p:blipFill>
          <a:blip r:embed="rId4">
            <a:alphaModFix/>
          </a:blip>
          <a:stretch>
            <a:fillRect/>
          </a:stretch>
        </p:blipFill>
        <p:spPr>
          <a:xfrm>
            <a:off x="2752624" y="2755539"/>
            <a:ext cx="756325" cy="756325"/>
          </a:xfrm>
          <a:prstGeom prst="rect">
            <a:avLst/>
          </a:prstGeom>
          <a:noFill/>
          <a:ln>
            <a:noFill/>
          </a:ln>
        </p:spPr>
      </p:pic>
      <p:pic>
        <p:nvPicPr>
          <p:cNvPr id="68" name="Google Shape;68;p14"/>
          <p:cNvPicPr preferRelativeResize="0"/>
          <p:nvPr/>
        </p:nvPicPr>
        <p:blipFill>
          <a:blip r:embed="rId5">
            <a:alphaModFix/>
          </a:blip>
          <a:stretch>
            <a:fillRect/>
          </a:stretch>
        </p:blipFill>
        <p:spPr>
          <a:xfrm>
            <a:off x="2794000" y="2014113"/>
            <a:ext cx="673574" cy="673550"/>
          </a:xfrm>
          <a:prstGeom prst="rect">
            <a:avLst/>
          </a:prstGeom>
          <a:noFill/>
          <a:ln>
            <a:noFill/>
          </a:ln>
        </p:spPr>
      </p:pic>
      <p:pic>
        <p:nvPicPr>
          <p:cNvPr id="69" name="Google Shape;69;p14"/>
          <p:cNvPicPr preferRelativeResize="0"/>
          <p:nvPr/>
        </p:nvPicPr>
        <p:blipFill>
          <a:blip r:embed="rId6">
            <a:alphaModFix/>
          </a:blip>
          <a:stretch>
            <a:fillRect/>
          </a:stretch>
        </p:blipFill>
        <p:spPr>
          <a:xfrm>
            <a:off x="2793994" y="1159363"/>
            <a:ext cx="673575" cy="673575"/>
          </a:xfrm>
          <a:prstGeom prst="rect">
            <a:avLst/>
          </a:prstGeom>
          <a:noFill/>
          <a:ln>
            <a:noFill/>
          </a:ln>
        </p:spPr>
      </p:pic>
      <p:pic>
        <p:nvPicPr>
          <p:cNvPr id="70" name="Google Shape;70;p14"/>
          <p:cNvPicPr preferRelativeResize="0"/>
          <p:nvPr/>
        </p:nvPicPr>
        <p:blipFill>
          <a:blip r:embed="rId7">
            <a:alphaModFix/>
          </a:blip>
          <a:stretch>
            <a:fillRect/>
          </a:stretch>
        </p:blipFill>
        <p:spPr>
          <a:xfrm>
            <a:off x="2794006" y="3636399"/>
            <a:ext cx="673575" cy="673588"/>
          </a:xfrm>
          <a:prstGeom prst="rect">
            <a:avLst/>
          </a:prstGeom>
          <a:noFill/>
          <a:ln>
            <a:noFill/>
          </a:ln>
        </p:spPr>
      </p:pic>
      <p:sp>
        <p:nvSpPr>
          <p:cNvPr id="71" name="Google Shape;71;p14"/>
          <p:cNvSpPr txBox="1"/>
          <p:nvPr/>
        </p:nvSpPr>
        <p:spPr>
          <a:xfrm>
            <a:off x="3597350" y="2090888"/>
            <a:ext cx="50076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No Booking Fees</a:t>
            </a:r>
            <a:endParaRPr sz="2000">
              <a:latin typeface="Proxima Nova"/>
              <a:ea typeface="Proxima Nova"/>
              <a:cs typeface="Proxima Nova"/>
              <a:sym typeface="Proxima Nova"/>
            </a:endParaRPr>
          </a:p>
        </p:txBody>
      </p:sp>
      <p:sp>
        <p:nvSpPr>
          <p:cNvPr id="72" name="Google Shape;72;p14"/>
          <p:cNvSpPr txBox="1"/>
          <p:nvPr/>
        </p:nvSpPr>
        <p:spPr>
          <a:xfrm>
            <a:off x="3597350" y="3693088"/>
            <a:ext cx="47865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Education: FEMA and Red Cross</a:t>
            </a:r>
            <a:endParaRPr sz="2000">
              <a:latin typeface="Proxima Nova"/>
              <a:ea typeface="Proxima Nova"/>
              <a:cs typeface="Proxima Nova"/>
              <a:sym typeface="Proxima Nova"/>
            </a:endParaRPr>
          </a:p>
        </p:txBody>
      </p:sp>
      <p:sp>
        <p:nvSpPr>
          <p:cNvPr id="73" name="Google Shape;73;p14"/>
          <p:cNvSpPr txBox="1"/>
          <p:nvPr/>
        </p:nvSpPr>
        <p:spPr>
          <a:xfrm>
            <a:off x="3597350" y="2910238"/>
            <a:ext cx="55989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NonProfits: All Hands Volunteers</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p:txBody>
      </p:sp>
      <p:sp>
        <p:nvSpPr>
          <p:cNvPr id="74" name="Google Shape;74;p14"/>
          <p:cNvSpPr txBox="1"/>
          <p:nvPr/>
        </p:nvSpPr>
        <p:spPr>
          <a:xfrm>
            <a:off x="3597350" y="1285963"/>
            <a:ext cx="30588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3000 Listings</a:t>
            </a:r>
            <a:endParaRPr sz="2000">
              <a:latin typeface="Proxima Nova"/>
              <a:ea typeface="Proxima Nova"/>
              <a:cs typeface="Proxima Nova"/>
              <a:sym typeface="Proxima Nova"/>
            </a:endParaRPr>
          </a:p>
        </p:txBody>
      </p:sp>
      <p:sp>
        <p:nvSpPr>
          <p:cNvPr id="75" name="Google Shape;75;p14"/>
          <p:cNvSpPr txBox="1"/>
          <p:nvPr/>
        </p:nvSpPr>
        <p:spPr>
          <a:xfrm>
            <a:off x="147275" y="4508225"/>
            <a:ext cx="8685000" cy="43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latin typeface="Proxima Nova"/>
                <a:ea typeface="Proxima Nova"/>
                <a:cs typeface="Proxima Nova"/>
                <a:sym typeface="Proxima Nova"/>
                <a:hlinkClick r:id="rId8"/>
              </a:rPr>
              <a:t>U.S. Chamber of Commerce Foundation</a:t>
            </a:r>
            <a:endParaRPr sz="1100">
              <a:latin typeface="Proxima Nova"/>
              <a:ea typeface="Proxima Nova"/>
              <a:cs typeface="Proxima Nova"/>
              <a:sym typeface="Proxima Nova"/>
            </a:endParaRPr>
          </a:p>
          <a:p>
            <a:pPr indent="0" lvl="0" marL="0" rtl="0" algn="l">
              <a:spcBef>
                <a:spcPts val="0"/>
              </a:spcBef>
              <a:spcAft>
                <a:spcPts val="0"/>
              </a:spcAft>
              <a:buNone/>
            </a:pPr>
            <a:r>
              <a:rPr lang="en" sz="1100" u="sng">
                <a:latin typeface="Proxima Nova"/>
                <a:ea typeface="Proxima Nova"/>
                <a:cs typeface="Proxima Nova"/>
                <a:sym typeface="Proxima Nova"/>
                <a:hlinkClick r:id="rId9"/>
              </a:rPr>
              <a:t>Airbnb Disaster Relief Program</a:t>
            </a:r>
            <a:endParaRPr sz="1100">
              <a:latin typeface="Proxima Nova"/>
              <a:ea typeface="Proxima Nova"/>
              <a:cs typeface="Proxima Nova"/>
              <a:sym typeface="Proxima Nova"/>
            </a:endParaRPr>
          </a:p>
          <a:p>
            <a:pPr indent="0" lvl="0" marL="0" rtl="0" algn="l">
              <a:spcBef>
                <a:spcPts val="0"/>
              </a:spcBef>
              <a:spcAft>
                <a:spcPts val="0"/>
              </a:spcAft>
              <a:buNone/>
            </a:pPr>
            <a:r>
              <a:t/>
            </a:r>
            <a:endParaRPr sz="1100">
              <a:latin typeface="Proxima Nova"/>
              <a:ea typeface="Proxima Nova"/>
              <a:cs typeface="Proxima Nova"/>
              <a:sym typeface="Proxima Nova"/>
            </a:endParaRPr>
          </a:p>
        </p:txBody>
      </p:sp>
      <p:sp>
        <p:nvSpPr>
          <p:cNvPr id="76" name="Google Shape;76;p14"/>
          <p:cNvSpPr txBox="1"/>
          <p:nvPr/>
        </p:nvSpPr>
        <p:spPr>
          <a:xfrm>
            <a:off x="0" y="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Criteria for Evaluating Uber</a:t>
            </a:r>
            <a:endParaRPr/>
          </a:p>
        </p:txBody>
      </p:sp>
      <p:pic>
        <p:nvPicPr>
          <p:cNvPr descr="uber-logo (1).png" id="82" name="Google Shape;82;p15"/>
          <p:cNvPicPr preferRelativeResize="0"/>
          <p:nvPr/>
        </p:nvPicPr>
        <p:blipFill rotWithShape="1">
          <a:blip r:embed="rId3">
            <a:alphaModFix/>
          </a:blip>
          <a:srcRect b="0" l="0" r="0" t="0"/>
          <a:stretch/>
        </p:blipFill>
        <p:spPr>
          <a:xfrm>
            <a:off x="744000" y="2011975"/>
            <a:ext cx="1678925" cy="1678925"/>
          </a:xfrm>
          <a:prstGeom prst="rect">
            <a:avLst/>
          </a:prstGeom>
          <a:noFill/>
          <a:ln>
            <a:noFill/>
          </a:ln>
        </p:spPr>
      </p:pic>
      <p:pic>
        <p:nvPicPr>
          <p:cNvPr descr="placeholder.png" id="83" name="Google Shape;83;p15"/>
          <p:cNvPicPr preferRelativeResize="0"/>
          <p:nvPr/>
        </p:nvPicPr>
        <p:blipFill rotWithShape="1">
          <a:blip r:embed="rId4">
            <a:alphaModFix/>
          </a:blip>
          <a:srcRect b="0" l="0" r="0" t="0"/>
          <a:stretch/>
        </p:blipFill>
        <p:spPr>
          <a:xfrm>
            <a:off x="2941074" y="2934583"/>
            <a:ext cx="756325" cy="756325"/>
          </a:xfrm>
          <a:prstGeom prst="rect">
            <a:avLst/>
          </a:prstGeom>
          <a:noFill/>
          <a:ln>
            <a:noFill/>
          </a:ln>
        </p:spPr>
      </p:pic>
      <p:pic>
        <p:nvPicPr>
          <p:cNvPr descr="clock.png" id="84" name="Google Shape;84;p15"/>
          <p:cNvPicPr preferRelativeResize="0"/>
          <p:nvPr/>
        </p:nvPicPr>
        <p:blipFill rotWithShape="1">
          <a:blip r:embed="rId5">
            <a:alphaModFix/>
          </a:blip>
          <a:srcRect b="0" l="0" r="0" t="0"/>
          <a:stretch/>
        </p:blipFill>
        <p:spPr>
          <a:xfrm>
            <a:off x="2982450" y="2136504"/>
            <a:ext cx="673574" cy="673550"/>
          </a:xfrm>
          <a:prstGeom prst="rect">
            <a:avLst/>
          </a:prstGeom>
          <a:noFill/>
          <a:ln>
            <a:noFill/>
          </a:ln>
        </p:spPr>
      </p:pic>
      <p:pic>
        <p:nvPicPr>
          <p:cNvPr descr="noun_244865_cc.png" id="85" name="Google Shape;85;p15"/>
          <p:cNvPicPr preferRelativeResize="0"/>
          <p:nvPr/>
        </p:nvPicPr>
        <p:blipFill rotWithShape="1">
          <a:blip r:embed="rId6">
            <a:alphaModFix/>
          </a:blip>
          <a:srcRect b="0" l="0" r="0" t="0"/>
          <a:stretch/>
        </p:blipFill>
        <p:spPr>
          <a:xfrm>
            <a:off x="2982444" y="1338400"/>
            <a:ext cx="673575" cy="673575"/>
          </a:xfrm>
          <a:prstGeom prst="rect">
            <a:avLst/>
          </a:prstGeom>
          <a:noFill/>
          <a:ln>
            <a:noFill/>
          </a:ln>
        </p:spPr>
      </p:pic>
      <p:pic>
        <p:nvPicPr>
          <p:cNvPr id="86" name="Google Shape;86;p15"/>
          <p:cNvPicPr preferRelativeResize="0"/>
          <p:nvPr/>
        </p:nvPicPr>
        <p:blipFill>
          <a:blip r:embed="rId7">
            <a:alphaModFix/>
          </a:blip>
          <a:stretch>
            <a:fillRect/>
          </a:stretch>
        </p:blipFill>
        <p:spPr>
          <a:xfrm>
            <a:off x="2982456" y="3815437"/>
            <a:ext cx="673575" cy="673588"/>
          </a:xfrm>
          <a:prstGeom prst="rect">
            <a:avLst/>
          </a:prstGeom>
          <a:noFill/>
          <a:ln>
            <a:noFill/>
          </a:ln>
        </p:spPr>
      </p:pic>
      <p:sp>
        <p:nvSpPr>
          <p:cNvPr id="87" name="Google Shape;87;p15"/>
          <p:cNvSpPr txBox="1"/>
          <p:nvPr/>
        </p:nvSpPr>
        <p:spPr>
          <a:xfrm>
            <a:off x="3785800" y="2269925"/>
            <a:ext cx="50076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Timing: Before or After a Disaster?</a:t>
            </a:r>
            <a:endParaRPr sz="2000">
              <a:latin typeface="Proxima Nova"/>
              <a:ea typeface="Proxima Nova"/>
              <a:cs typeface="Proxima Nova"/>
              <a:sym typeface="Proxima Nova"/>
            </a:endParaRPr>
          </a:p>
        </p:txBody>
      </p:sp>
      <p:sp>
        <p:nvSpPr>
          <p:cNvPr id="88" name="Google Shape;88;p15"/>
          <p:cNvSpPr txBox="1"/>
          <p:nvPr/>
        </p:nvSpPr>
        <p:spPr>
          <a:xfrm>
            <a:off x="3785800" y="3872125"/>
            <a:ext cx="47865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Training: The Uber Model</a:t>
            </a:r>
            <a:endParaRPr sz="2000">
              <a:latin typeface="Proxima Nova"/>
              <a:ea typeface="Proxima Nova"/>
              <a:cs typeface="Proxima Nova"/>
              <a:sym typeface="Proxima Nova"/>
            </a:endParaRPr>
          </a:p>
        </p:txBody>
      </p:sp>
      <p:sp>
        <p:nvSpPr>
          <p:cNvPr id="89" name="Google Shape;89;p15"/>
          <p:cNvSpPr txBox="1"/>
          <p:nvPr/>
        </p:nvSpPr>
        <p:spPr>
          <a:xfrm>
            <a:off x="3785800" y="3089275"/>
            <a:ext cx="5598900" cy="67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Location</a:t>
            </a:r>
            <a:r>
              <a:rPr lang="en" sz="2000">
                <a:latin typeface="Proxima Nova"/>
                <a:ea typeface="Proxima Nova"/>
                <a:cs typeface="Proxima Nova"/>
                <a:sym typeface="Proxima Nova"/>
              </a:rPr>
              <a:t>: Pickup and Dropoff</a:t>
            </a:r>
            <a:endParaRPr sz="2000">
              <a:latin typeface="Proxima Nova"/>
              <a:ea typeface="Proxima Nova"/>
              <a:cs typeface="Proxima Nova"/>
              <a:sym typeface="Proxima Nova"/>
            </a:endParaRPr>
          </a:p>
          <a:p>
            <a:pPr indent="0" lvl="0" marL="0" rtl="0" algn="l">
              <a:spcBef>
                <a:spcPts val="0"/>
              </a:spcBef>
              <a:spcAft>
                <a:spcPts val="0"/>
              </a:spcAft>
              <a:buNone/>
            </a:pPr>
            <a:r>
              <a:t/>
            </a:r>
            <a:endParaRPr sz="2000">
              <a:latin typeface="Proxima Nova"/>
              <a:ea typeface="Proxima Nova"/>
              <a:cs typeface="Proxima Nova"/>
              <a:sym typeface="Proxima Nova"/>
            </a:endParaRPr>
          </a:p>
        </p:txBody>
      </p:sp>
      <p:sp>
        <p:nvSpPr>
          <p:cNvPr id="90" name="Google Shape;90;p15"/>
          <p:cNvSpPr txBox="1"/>
          <p:nvPr/>
        </p:nvSpPr>
        <p:spPr>
          <a:xfrm>
            <a:off x="3785800" y="1465000"/>
            <a:ext cx="3852900" cy="65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Proxima Nova"/>
                <a:ea typeface="Proxima Nova"/>
                <a:cs typeface="Proxima Nova"/>
                <a:sym typeface="Proxima Nova"/>
              </a:rPr>
              <a:t>Demand: Why and How Much</a:t>
            </a:r>
            <a:endParaRPr sz="2000">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Is There Demand?</a:t>
            </a:r>
            <a:endParaRPr/>
          </a:p>
        </p:txBody>
      </p:sp>
      <p:pic>
        <p:nvPicPr>
          <p:cNvPr id="96" name="Google Shape;96;p16"/>
          <p:cNvPicPr preferRelativeResize="0"/>
          <p:nvPr/>
        </p:nvPicPr>
        <p:blipFill>
          <a:blip r:embed="rId3">
            <a:alphaModFix/>
          </a:blip>
          <a:stretch>
            <a:fillRect/>
          </a:stretch>
        </p:blipFill>
        <p:spPr>
          <a:xfrm>
            <a:off x="170200" y="1221025"/>
            <a:ext cx="4140725" cy="2765397"/>
          </a:xfrm>
          <a:prstGeom prst="rect">
            <a:avLst/>
          </a:prstGeom>
          <a:noFill/>
          <a:ln>
            <a:noFill/>
          </a:ln>
        </p:spPr>
      </p:pic>
      <p:pic>
        <p:nvPicPr>
          <p:cNvPr id="97" name="Google Shape;97;p16"/>
          <p:cNvPicPr preferRelativeResize="0"/>
          <p:nvPr/>
        </p:nvPicPr>
        <p:blipFill>
          <a:blip r:embed="rId4">
            <a:alphaModFix/>
          </a:blip>
          <a:stretch>
            <a:fillRect/>
          </a:stretch>
        </p:blipFill>
        <p:spPr>
          <a:xfrm>
            <a:off x="4328088" y="1221025"/>
            <a:ext cx="4640862" cy="2699925"/>
          </a:xfrm>
          <a:prstGeom prst="rect">
            <a:avLst/>
          </a:prstGeom>
          <a:noFill/>
          <a:ln>
            <a:noFill/>
          </a:ln>
        </p:spPr>
      </p:pic>
      <p:sp>
        <p:nvSpPr>
          <p:cNvPr id="98" name="Google Shape;98;p16"/>
          <p:cNvSpPr txBox="1"/>
          <p:nvPr/>
        </p:nvSpPr>
        <p:spPr>
          <a:xfrm>
            <a:off x="147275" y="4500575"/>
            <a:ext cx="8685000" cy="43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latin typeface="Proxima Nova"/>
                <a:ea typeface="Proxima Nova"/>
                <a:cs typeface="Proxima Nova"/>
                <a:sym typeface="Proxima Nova"/>
                <a:hlinkClick r:id="rId5"/>
              </a:rPr>
              <a:t>University of New Orleans Transportation Center, October 2008</a:t>
            </a:r>
            <a:endParaRPr sz="1100">
              <a:latin typeface="Proxima Nova"/>
              <a:ea typeface="Proxima Nova"/>
              <a:cs typeface="Proxima Nova"/>
              <a:sym typeface="Proxima Nova"/>
            </a:endParaRPr>
          </a:p>
          <a:p>
            <a:pPr indent="0" lvl="0" marL="0" rtl="0" algn="l">
              <a:spcBef>
                <a:spcPts val="0"/>
              </a:spcBef>
              <a:spcAft>
                <a:spcPts val="0"/>
              </a:spcAft>
              <a:buNone/>
            </a:pPr>
            <a:r>
              <a:rPr lang="en" sz="1100" u="sng">
                <a:latin typeface="Proxima Nova"/>
                <a:ea typeface="Proxima Nova"/>
                <a:cs typeface="Proxima Nova"/>
                <a:sym typeface="Proxima Nova"/>
                <a:hlinkClick r:id="rId6"/>
              </a:rPr>
              <a:t>Fritz Institute, April 2006</a:t>
            </a:r>
            <a:endParaRPr sz="1100">
              <a:latin typeface="Proxima Nova"/>
              <a:ea typeface="Proxima Nova"/>
              <a:cs typeface="Proxima Nova"/>
              <a:sym typeface="Proxima Nova"/>
            </a:endParaRPr>
          </a:p>
          <a:p>
            <a:pPr indent="0" lvl="0" marL="0" rtl="0" algn="l">
              <a:spcBef>
                <a:spcPts val="0"/>
              </a:spcBef>
              <a:spcAft>
                <a:spcPts val="0"/>
              </a:spcAft>
              <a:buNone/>
            </a:pPr>
            <a:r>
              <a:t/>
            </a:r>
            <a:endParaRPr sz="1100">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much Demand?</a:t>
            </a:r>
            <a:endParaRPr/>
          </a:p>
        </p:txBody>
      </p:sp>
      <p:sp>
        <p:nvSpPr>
          <p:cNvPr id="104" name="Google Shape;104;p17"/>
          <p:cNvSpPr txBox="1"/>
          <p:nvPr/>
        </p:nvSpPr>
        <p:spPr>
          <a:xfrm>
            <a:off x="733663" y="3266825"/>
            <a:ext cx="18927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900,000 Car-less People</a:t>
            </a:r>
            <a:endParaRPr sz="1800">
              <a:latin typeface="Proxima Nova"/>
              <a:ea typeface="Proxima Nova"/>
              <a:cs typeface="Proxima Nova"/>
              <a:sym typeface="Proxima Nova"/>
            </a:endParaRPr>
          </a:p>
        </p:txBody>
      </p:sp>
      <p:sp>
        <p:nvSpPr>
          <p:cNvPr id="105" name="Google Shape;105;p17"/>
          <p:cNvSpPr txBox="1"/>
          <p:nvPr/>
        </p:nvSpPr>
        <p:spPr>
          <a:xfrm>
            <a:off x="5760763" y="3249125"/>
            <a:ext cx="2579700" cy="46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800">
                <a:latin typeface="Proxima Nova"/>
                <a:ea typeface="Proxima Nova"/>
                <a:cs typeface="Proxima Nova"/>
                <a:sym typeface="Proxima Nova"/>
              </a:rPr>
              <a:t>120,000 Car-Less People Evacuated</a:t>
            </a:r>
            <a:endParaRPr sz="1800">
              <a:latin typeface="Proxima Nova"/>
              <a:ea typeface="Proxima Nova"/>
              <a:cs typeface="Proxima Nova"/>
              <a:sym typeface="Proxima Nova"/>
            </a:endParaRPr>
          </a:p>
        </p:txBody>
      </p:sp>
      <p:sp>
        <p:nvSpPr>
          <p:cNvPr id="106" name="Google Shape;106;p17"/>
          <p:cNvSpPr txBox="1"/>
          <p:nvPr/>
        </p:nvSpPr>
        <p:spPr>
          <a:xfrm>
            <a:off x="3448588" y="3266825"/>
            <a:ext cx="18927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30,000 Ubers</a:t>
            </a:r>
            <a:endParaRPr sz="1800">
              <a:latin typeface="Proxima Nova"/>
              <a:ea typeface="Proxima Nova"/>
              <a:cs typeface="Proxima Nova"/>
              <a:sym typeface="Proxima Nova"/>
            </a:endParaRPr>
          </a:p>
          <a:p>
            <a:pPr indent="0" lvl="0" marL="0" rtl="0" algn="ctr">
              <a:spcBef>
                <a:spcPts val="0"/>
              </a:spcBef>
              <a:spcAft>
                <a:spcPts val="0"/>
              </a:spcAft>
              <a:buNone/>
            </a:pPr>
            <a:r>
              <a:t/>
            </a:r>
            <a:endParaRPr sz="1800">
              <a:latin typeface="Proxima Nova"/>
              <a:ea typeface="Proxima Nova"/>
              <a:cs typeface="Proxima Nova"/>
              <a:sym typeface="Proxima Nova"/>
            </a:endParaRPr>
          </a:p>
          <a:p>
            <a:pPr indent="0" lvl="0" marL="0" rtl="0" algn="ctr">
              <a:spcBef>
                <a:spcPts val="0"/>
              </a:spcBef>
              <a:spcAft>
                <a:spcPts val="0"/>
              </a:spcAft>
              <a:buNone/>
            </a:pPr>
            <a:r>
              <a:t/>
            </a:r>
            <a:endParaRPr sz="1800">
              <a:latin typeface="Proxima Nova"/>
              <a:ea typeface="Proxima Nova"/>
              <a:cs typeface="Proxima Nova"/>
              <a:sym typeface="Proxima Nova"/>
            </a:endParaRPr>
          </a:p>
        </p:txBody>
      </p:sp>
      <p:pic>
        <p:nvPicPr>
          <p:cNvPr descr="CarlessFamilies.png" id="107" name="Google Shape;107;p17"/>
          <p:cNvPicPr preferRelativeResize="0"/>
          <p:nvPr/>
        </p:nvPicPr>
        <p:blipFill>
          <a:blip r:embed="rId3">
            <a:alphaModFix/>
          </a:blip>
          <a:stretch>
            <a:fillRect/>
          </a:stretch>
        </p:blipFill>
        <p:spPr>
          <a:xfrm>
            <a:off x="488963" y="1477900"/>
            <a:ext cx="2309675" cy="1865475"/>
          </a:xfrm>
          <a:prstGeom prst="rect">
            <a:avLst/>
          </a:prstGeom>
          <a:noFill/>
          <a:ln>
            <a:noFill/>
          </a:ln>
        </p:spPr>
      </p:pic>
      <p:pic>
        <p:nvPicPr>
          <p:cNvPr descr="SavedFams.png" id="108" name="Google Shape;108;p17"/>
          <p:cNvPicPr preferRelativeResize="0"/>
          <p:nvPr/>
        </p:nvPicPr>
        <p:blipFill>
          <a:blip r:embed="rId4">
            <a:alphaModFix/>
          </a:blip>
          <a:stretch>
            <a:fillRect/>
          </a:stretch>
        </p:blipFill>
        <p:spPr>
          <a:xfrm>
            <a:off x="5991250" y="1395375"/>
            <a:ext cx="2216792" cy="1865475"/>
          </a:xfrm>
          <a:prstGeom prst="rect">
            <a:avLst/>
          </a:prstGeom>
          <a:noFill/>
          <a:ln>
            <a:noFill/>
          </a:ln>
        </p:spPr>
      </p:pic>
      <p:pic>
        <p:nvPicPr>
          <p:cNvPr descr="noun_713255_cc.png" id="109" name="Google Shape;109;p17"/>
          <p:cNvPicPr preferRelativeResize="0"/>
          <p:nvPr/>
        </p:nvPicPr>
        <p:blipFill rotWithShape="1">
          <a:blip r:embed="rId5">
            <a:alphaModFix/>
          </a:blip>
          <a:srcRect b="16439" l="0" r="0" t="-16440"/>
          <a:stretch/>
        </p:blipFill>
        <p:spPr>
          <a:xfrm>
            <a:off x="3598587" y="1572999"/>
            <a:ext cx="1592750" cy="1592750"/>
          </a:xfrm>
          <a:prstGeom prst="rect">
            <a:avLst/>
          </a:prstGeom>
          <a:noFill/>
          <a:ln>
            <a:noFill/>
          </a:ln>
        </p:spPr>
      </p:pic>
      <p:sp>
        <p:nvSpPr>
          <p:cNvPr id="110" name="Google Shape;110;p17"/>
          <p:cNvSpPr/>
          <p:nvPr/>
        </p:nvSpPr>
        <p:spPr>
          <a:xfrm>
            <a:off x="2870956" y="2083024"/>
            <a:ext cx="566400" cy="572700"/>
          </a:xfrm>
          <a:prstGeom prst="mathPlus">
            <a:avLst>
              <a:gd fmla="val 23520" name="adj1"/>
            </a:avLst>
          </a:prstGeom>
          <a:solidFill>
            <a:srgbClr val="00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a:off x="5424844" y="2183224"/>
            <a:ext cx="566400" cy="372300"/>
          </a:xfrm>
          <a:prstGeom prst="rightArrow">
            <a:avLst>
              <a:gd fmla="val 50000" name="adj1"/>
              <a:gd fmla="val 50000" name="adj2"/>
            </a:avLst>
          </a:prstGeom>
          <a:solidFill>
            <a:srgbClr val="000000"/>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nvSpPr>
        <p:spPr>
          <a:xfrm>
            <a:off x="311700" y="4493225"/>
            <a:ext cx="8263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6"/>
              </a:rPr>
              <a:t>Number of Uber drivers: Crain’s Chicago, May 2016</a:t>
            </a:r>
            <a:endParaRPr sz="1100"/>
          </a:p>
          <a:p>
            <a:pPr indent="0" lvl="0" marL="0" rtl="0" algn="l">
              <a:spcBef>
                <a:spcPts val="0"/>
              </a:spcBef>
              <a:spcAft>
                <a:spcPts val="0"/>
              </a:spcAft>
              <a:buNone/>
            </a:pPr>
            <a:r>
              <a:rPr lang="en" sz="1100" u="sng">
                <a:hlinkClick r:id="rId7"/>
              </a:rPr>
              <a:t>Car-less Households of Chicago: University of Michigan, Jan 2014</a:t>
            </a:r>
            <a:endParaRPr sz="1100"/>
          </a:p>
          <a:p>
            <a:pPr indent="0" lvl="0" marL="0" rtl="0" algn="l">
              <a:spcBef>
                <a:spcPts val="0"/>
              </a:spcBef>
              <a:spcAft>
                <a:spcPts val="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Uber During/Immediately After the Disaster?</a:t>
            </a:r>
            <a:endParaRPr/>
          </a:p>
        </p:txBody>
      </p:sp>
      <p:sp>
        <p:nvSpPr>
          <p:cNvPr id="118" name="Google Shape;118;p18"/>
          <p:cNvSpPr txBox="1"/>
          <p:nvPr>
            <p:ph idx="1" type="body"/>
          </p:nvPr>
        </p:nvSpPr>
        <p:spPr>
          <a:xfrm>
            <a:off x="311700" y="1017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solidFill>
                  <a:srgbClr val="000000"/>
                </a:solidFill>
              </a:rPr>
              <a:t>NO.</a:t>
            </a:r>
            <a:endParaRPr b="1" sz="3000">
              <a:solidFill>
                <a:srgbClr val="000000"/>
              </a:solidFill>
            </a:endParaRPr>
          </a:p>
        </p:txBody>
      </p:sp>
      <p:graphicFrame>
        <p:nvGraphicFramePr>
          <p:cNvPr id="119" name="Google Shape;119;p18"/>
          <p:cNvGraphicFramePr/>
          <p:nvPr/>
        </p:nvGraphicFramePr>
        <p:xfrm>
          <a:off x="475925" y="3667425"/>
          <a:ext cx="3000000" cy="3000000"/>
        </p:xfrm>
        <a:graphic>
          <a:graphicData uri="http://schemas.openxmlformats.org/drawingml/2006/table">
            <a:tbl>
              <a:tblPr>
                <a:noFill/>
                <a:tableStyleId>{95B8A38D-7AEA-4337-A7E8-4305B30C1661}</a:tableStyleId>
              </a:tblPr>
              <a:tblGrid>
                <a:gridCol w="693525"/>
                <a:gridCol w="7498625"/>
              </a:tblGrid>
              <a:tr h="458275">
                <a:tc>
                  <a:txBody>
                    <a:bodyPr/>
                    <a:lstStyle/>
                    <a:p>
                      <a:pPr indent="0" lvl="0" marL="0" rtl="0" algn="l">
                        <a:spcBef>
                          <a:spcPts val="0"/>
                        </a:spcBef>
                        <a:spcAft>
                          <a:spcPts val="0"/>
                        </a:spcAft>
                        <a:buNone/>
                      </a:pPr>
                      <a:r>
                        <a:rPr lang="en">
                          <a:latin typeface="Proxima Nova"/>
                          <a:ea typeface="Proxima Nova"/>
                          <a:cs typeface="Proxima Nova"/>
                          <a:sym typeface="Proxima Nova"/>
                        </a:rPr>
                        <a:t>PRO</a:t>
                      </a:r>
                      <a:endParaRPr>
                        <a:latin typeface="Proxima Nova"/>
                        <a:ea typeface="Proxima Nova"/>
                        <a:cs typeface="Proxima Nova"/>
                        <a:sym typeface="Proxima Nova"/>
                      </a:endParaRPr>
                    </a:p>
                  </a:txBody>
                  <a:tcPr marT="91425" marB="91425" marR="91425" marL="91425">
                    <a:solidFill>
                      <a:srgbClr val="00FF00"/>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Additional transportation resources, coordinate traffic</a:t>
                      </a:r>
                      <a:endParaRPr>
                        <a:latin typeface="Proxima Nova"/>
                        <a:ea typeface="Proxima Nova"/>
                        <a:cs typeface="Proxima Nova"/>
                        <a:sym typeface="Proxima Nova"/>
                      </a:endParaRPr>
                    </a:p>
                  </a:txBody>
                  <a:tcPr marT="91425" marB="91425" marR="91425" marL="91425">
                    <a:solidFill>
                      <a:srgbClr val="00FF00"/>
                    </a:solidFill>
                  </a:tcPr>
                </a:tc>
              </a:tr>
              <a:tr h="458275">
                <a:tc>
                  <a:txBody>
                    <a:bodyPr/>
                    <a:lstStyle/>
                    <a:p>
                      <a:pPr indent="0" lvl="0" marL="0" rtl="0" algn="l">
                        <a:spcBef>
                          <a:spcPts val="0"/>
                        </a:spcBef>
                        <a:spcAft>
                          <a:spcPts val="0"/>
                        </a:spcAft>
                        <a:buNone/>
                      </a:pPr>
                      <a:r>
                        <a:rPr lang="en">
                          <a:latin typeface="Proxima Nova"/>
                          <a:ea typeface="Proxima Nova"/>
                          <a:cs typeface="Proxima Nova"/>
                          <a:sym typeface="Proxima Nova"/>
                        </a:rPr>
                        <a:t>CON</a:t>
                      </a:r>
                      <a:endParaRPr>
                        <a:latin typeface="Proxima Nova"/>
                        <a:ea typeface="Proxima Nova"/>
                        <a:cs typeface="Proxima Nova"/>
                        <a:sym typeface="Proxima Nova"/>
                      </a:endParaRPr>
                    </a:p>
                  </a:txBody>
                  <a:tcPr marT="91425" marB="91425" marR="91425" marL="91425">
                    <a:solidFill>
                      <a:srgbClr val="FF0000"/>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u</a:t>
                      </a:r>
                      <a:r>
                        <a:rPr lang="en">
                          <a:latin typeface="Proxima Nova"/>
                          <a:ea typeface="Proxima Nova"/>
                          <a:cs typeface="Proxima Nova"/>
                          <a:sym typeface="Proxima Nova"/>
                        </a:rPr>
                        <a:t>nreliable infrastructure and technology, volunteer safety, liability, increase traffic</a:t>
                      </a:r>
                      <a:endParaRPr>
                        <a:latin typeface="Proxima Nova"/>
                        <a:ea typeface="Proxima Nova"/>
                        <a:cs typeface="Proxima Nova"/>
                        <a:sym typeface="Proxima Nova"/>
                      </a:endParaRPr>
                    </a:p>
                  </a:txBody>
                  <a:tcPr marT="91425" marB="91425" marR="91425" marL="91425">
                    <a:solidFill>
                      <a:srgbClr val="FF0000"/>
                    </a:solidFill>
                  </a:tcPr>
                </a:tc>
              </a:tr>
            </a:tbl>
          </a:graphicData>
        </a:graphic>
      </p:graphicFrame>
      <p:grpSp>
        <p:nvGrpSpPr>
          <p:cNvPr id="120" name="Google Shape;120;p18"/>
          <p:cNvGrpSpPr/>
          <p:nvPr/>
        </p:nvGrpSpPr>
        <p:grpSpPr>
          <a:xfrm>
            <a:off x="-25" y="1830797"/>
            <a:ext cx="9144040" cy="1481925"/>
            <a:chOff x="-1" y="1859924"/>
            <a:chExt cx="9063376" cy="1369110"/>
          </a:xfrm>
        </p:grpSpPr>
        <p:pic>
          <p:nvPicPr>
            <p:cNvPr id="121" name="Google Shape;121;p18"/>
            <p:cNvPicPr preferRelativeResize="0"/>
            <p:nvPr/>
          </p:nvPicPr>
          <p:blipFill>
            <a:blip r:embed="rId3">
              <a:alphaModFix/>
            </a:blip>
            <a:stretch>
              <a:fillRect/>
            </a:stretch>
          </p:blipFill>
          <p:spPr>
            <a:xfrm>
              <a:off x="-1" y="1859924"/>
              <a:ext cx="2312133" cy="1369102"/>
            </a:xfrm>
            <a:prstGeom prst="rect">
              <a:avLst/>
            </a:prstGeom>
            <a:noFill/>
            <a:ln>
              <a:noFill/>
            </a:ln>
          </p:spPr>
        </p:pic>
        <p:pic>
          <p:nvPicPr>
            <p:cNvPr id="122" name="Google Shape;122;p18"/>
            <p:cNvPicPr preferRelativeResize="0"/>
            <p:nvPr/>
          </p:nvPicPr>
          <p:blipFill>
            <a:blip r:embed="rId4">
              <a:alphaModFix/>
            </a:blip>
            <a:stretch>
              <a:fillRect/>
            </a:stretch>
          </p:blipFill>
          <p:spPr>
            <a:xfrm>
              <a:off x="4711465" y="1860675"/>
              <a:ext cx="2296930" cy="1367632"/>
            </a:xfrm>
            <a:prstGeom prst="rect">
              <a:avLst/>
            </a:prstGeom>
            <a:noFill/>
            <a:ln>
              <a:noFill/>
            </a:ln>
          </p:spPr>
        </p:pic>
        <p:pic>
          <p:nvPicPr>
            <p:cNvPr id="123" name="Google Shape;123;p18"/>
            <p:cNvPicPr preferRelativeResize="0"/>
            <p:nvPr/>
          </p:nvPicPr>
          <p:blipFill rotWithShape="1">
            <a:blip r:embed="rId5">
              <a:alphaModFix/>
            </a:blip>
            <a:srcRect b="0" l="0" r="12372" t="0"/>
            <a:stretch/>
          </p:blipFill>
          <p:spPr>
            <a:xfrm>
              <a:off x="2312125" y="1859925"/>
              <a:ext cx="2399350" cy="1369100"/>
            </a:xfrm>
            <a:prstGeom prst="rect">
              <a:avLst/>
            </a:prstGeom>
            <a:noFill/>
            <a:ln>
              <a:noFill/>
            </a:ln>
          </p:spPr>
        </p:pic>
        <p:pic>
          <p:nvPicPr>
            <p:cNvPr id="124" name="Google Shape;124;p18"/>
            <p:cNvPicPr preferRelativeResize="0"/>
            <p:nvPr/>
          </p:nvPicPr>
          <p:blipFill>
            <a:blip r:embed="rId6">
              <a:alphaModFix/>
            </a:blip>
            <a:stretch>
              <a:fillRect/>
            </a:stretch>
          </p:blipFill>
          <p:spPr>
            <a:xfrm>
              <a:off x="7008395" y="1859935"/>
              <a:ext cx="2054980" cy="13691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Uber Before the Disaster?</a:t>
            </a:r>
            <a:endParaRPr/>
          </a:p>
        </p:txBody>
      </p:sp>
      <p:sp>
        <p:nvSpPr>
          <p:cNvPr id="130" name="Google Shape;130;p19"/>
          <p:cNvSpPr txBox="1"/>
          <p:nvPr>
            <p:ph idx="1" type="body"/>
          </p:nvPr>
        </p:nvSpPr>
        <p:spPr>
          <a:xfrm>
            <a:off x="311700" y="10177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000">
                <a:solidFill>
                  <a:srgbClr val="000000"/>
                </a:solidFill>
              </a:rPr>
              <a:t>YES</a:t>
            </a:r>
            <a:r>
              <a:rPr b="1" lang="en" sz="3000">
                <a:solidFill>
                  <a:srgbClr val="000000"/>
                </a:solidFill>
              </a:rPr>
              <a:t>.</a:t>
            </a:r>
            <a:endParaRPr b="1" sz="3000">
              <a:solidFill>
                <a:srgbClr val="000000"/>
              </a:solidFill>
            </a:endParaRPr>
          </a:p>
        </p:txBody>
      </p:sp>
      <p:graphicFrame>
        <p:nvGraphicFramePr>
          <p:cNvPr id="131" name="Google Shape;131;p19"/>
          <p:cNvGraphicFramePr/>
          <p:nvPr/>
        </p:nvGraphicFramePr>
        <p:xfrm>
          <a:off x="475925" y="3667425"/>
          <a:ext cx="3000000" cy="3000000"/>
        </p:xfrm>
        <a:graphic>
          <a:graphicData uri="http://schemas.openxmlformats.org/drawingml/2006/table">
            <a:tbl>
              <a:tblPr>
                <a:noFill/>
                <a:tableStyleId>{95B8A38D-7AEA-4337-A7E8-4305B30C1661}</a:tableStyleId>
              </a:tblPr>
              <a:tblGrid>
                <a:gridCol w="693525"/>
                <a:gridCol w="7498625"/>
              </a:tblGrid>
              <a:tr h="458275">
                <a:tc>
                  <a:txBody>
                    <a:bodyPr/>
                    <a:lstStyle/>
                    <a:p>
                      <a:pPr indent="0" lvl="0" marL="0" rtl="0" algn="l">
                        <a:spcBef>
                          <a:spcPts val="0"/>
                        </a:spcBef>
                        <a:spcAft>
                          <a:spcPts val="0"/>
                        </a:spcAft>
                        <a:buNone/>
                      </a:pPr>
                      <a:r>
                        <a:rPr lang="en">
                          <a:latin typeface="Proxima Nova"/>
                          <a:ea typeface="Proxima Nova"/>
                          <a:cs typeface="Proxima Nova"/>
                          <a:sym typeface="Proxima Nova"/>
                        </a:rPr>
                        <a:t>PRO</a:t>
                      </a:r>
                      <a:endParaRPr>
                        <a:latin typeface="Proxima Nova"/>
                        <a:ea typeface="Proxima Nova"/>
                        <a:cs typeface="Proxima Nova"/>
                        <a:sym typeface="Proxima Nova"/>
                      </a:endParaRPr>
                    </a:p>
                  </a:txBody>
                  <a:tcPr marT="91425" marB="91425" marR="91425" marL="91425">
                    <a:solidFill>
                      <a:srgbClr val="00FF00"/>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a</a:t>
                      </a:r>
                      <a:r>
                        <a:rPr lang="en">
                          <a:latin typeface="Proxima Nova"/>
                          <a:ea typeface="Proxima Nova"/>
                          <a:cs typeface="Proxima Nova"/>
                          <a:sym typeface="Proxima Nova"/>
                        </a:rPr>
                        <a:t>dditional evacuation resource, coordinated traffic, accountability</a:t>
                      </a:r>
                      <a:endParaRPr>
                        <a:latin typeface="Proxima Nova"/>
                        <a:ea typeface="Proxima Nova"/>
                        <a:cs typeface="Proxima Nova"/>
                        <a:sym typeface="Proxima Nova"/>
                      </a:endParaRPr>
                    </a:p>
                  </a:txBody>
                  <a:tcPr marT="91425" marB="91425" marR="91425" marL="91425">
                    <a:solidFill>
                      <a:srgbClr val="00FF00"/>
                    </a:solidFill>
                  </a:tcPr>
                </a:tc>
              </a:tr>
              <a:tr h="458275">
                <a:tc>
                  <a:txBody>
                    <a:bodyPr/>
                    <a:lstStyle/>
                    <a:p>
                      <a:pPr indent="0" lvl="0" marL="0" rtl="0" algn="l">
                        <a:spcBef>
                          <a:spcPts val="0"/>
                        </a:spcBef>
                        <a:spcAft>
                          <a:spcPts val="0"/>
                        </a:spcAft>
                        <a:buNone/>
                      </a:pPr>
                      <a:r>
                        <a:rPr lang="en">
                          <a:latin typeface="Proxima Nova"/>
                          <a:ea typeface="Proxima Nova"/>
                          <a:cs typeface="Proxima Nova"/>
                          <a:sym typeface="Proxima Nova"/>
                        </a:rPr>
                        <a:t>CON</a:t>
                      </a:r>
                      <a:endParaRPr>
                        <a:latin typeface="Proxima Nova"/>
                        <a:ea typeface="Proxima Nova"/>
                        <a:cs typeface="Proxima Nova"/>
                        <a:sym typeface="Proxima Nova"/>
                      </a:endParaRPr>
                    </a:p>
                  </a:txBody>
                  <a:tcPr marT="91425" marB="91425" marR="91425" marL="91425">
                    <a:solidFill>
                      <a:srgbClr val="FF0000"/>
                    </a:solidFill>
                  </a:tcPr>
                </a:tc>
                <a:tc>
                  <a:txBody>
                    <a:bodyPr/>
                    <a:lstStyle/>
                    <a:p>
                      <a:pPr indent="0" lvl="0" marL="0" rtl="0" algn="l">
                        <a:spcBef>
                          <a:spcPts val="0"/>
                        </a:spcBef>
                        <a:spcAft>
                          <a:spcPts val="0"/>
                        </a:spcAft>
                        <a:buNone/>
                      </a:pPr>
                      <a:r>
                        <a:rPr lang="en">
                          <a:latin typeface="Proxima Nova"/>
                          <a:ea typeface="Proxima Nova"/>
                          <a:cs typeface="Proxima Nova"/>
                          <a:sym typeface="Proxima Nova"/>
                        </a:rPr>
                        <a:t>increase traffic</a:t>
                      </a:r>
                      <a:endParaRPr>
                        <a:latin typeface="Proxima Nova"/>
                        <a:ea typeface="Proxima Nova"/>
                        <a:cs typeface="Proxima Nova"/>
                        <a:sym typeface="Proxima Nova"/>
                      </a:endParaRPr>
                    </a:p>
                  </a:txBody>
                  <a:tcPr marT="91425" marB="91425" marR="91425" marL="91425">
                    <a:solidFill>
                      <a:srgbClr val="FF0000"/>
                    </a:solidFill>
                  </a:tcPr>
                </a:tc>
              </a:tr>
            </a:tbl>
          </a:graphicData>
        </a:graphic>
      </p:graphicFrame>
      <p:grpSp>
        <p:nvGrpSpPr>
          <p:cNvPr id="132" name="Google Shape;132;p19"/>
          <p:cNvGrpSpPr/>
          <p:nvPr/>
        </p:nvGrpSpPr>
        <p:grpSpPr>
          <a:xfrm>
            <a:off x="-158" y="1782924"/>
            <a:ext cx="9144325" cy="1577643"/>
            <a:chOff x="-152300" y="1887187"/>
            <a:chExt cx="8824865" cy="1369125"/>
          </a:xfrm>
        </p:grpSpPr>
        <p:pic>
          <p:nvPicPr>
            <p:cNvPr id="133" name="Google Shape;133;p19"/>
            <p:cNvPicPr preferRelativeResize="0"/>
            <p:nvPr/>
          </p:nvPicPr>
          <p:blipFill>
            <a:blip r:embed="rId3">
              <a:alphaModFix/>
            </a:blip>
            <a:stretch>
              <a:fillRect/>
            </a:stretch>
          </p:blipFill>
          <p:spPr>
            <a:xfrm>
              <a:off x="2312132" y="1887939"/>
              <a:ext cx="2312133" cy="1367627"/>
            </a:xfrm>
            <a:prstGeom prst="rect">
              <a:avLst/>
            </a:prstGeom>
            <a:noFill/>
            <a:ln>
              <a:noFill/>
            </a:ln>
          </p:spPr>
        </p:pic>
        <p:pic>
          <p:nvPicPr>
            <p:cNvPr id="134" name="Google Shape;134;p19"/>
            <p:cNvPicPr preferRelativeResize="0"/>
            <p:nvPr/>
          </p:nvPicPr>
          <p:blipFill rotWithShape="1">
            <a:blip r:embed="rId4">
              <a:alphaModFix/>
            </a:blip>
            <a:srcRect b="0" l="11036" r="11624" t="0"/>
            <a:stretch/>
          </p:blipFill>
          <p:spPr>
            <a:xfrm>
              <a:off x="6449771" y="1887187"/>
              <a:ext cx="2222793" cy="1369118"/>
            </a:xfrm>
            <a:prstGeom prst="rect">
              <a:avLst/>
            </a:prstGeom>
            <a:noFill/>
            <a:ln>
              <a:noFill/>
            </a:ln>
          </p:spPr>
        </p:pic>
        <p:pic>
          <p:nvPicPr>
            <p:cNvPr id="135" name="Google Shape;135;p19"/>
            <p:cNvPicPr preferRelativeResize="0"/>
            <p:nvPr/>
          </p:nvPicPr>
          <p:blipFill>
            <a:blip r:embed="rId5">
              <a:alphaModFix/>
            </a:blip>
            <a:stretch>
              <a:fillRect/>
            </a:stretch>
          </p:blipFill>
          <p:spPr>
            <a:xfrm>
              <a:off x="-152300" y="1887188"/>
              <a:ext cx="2464434" cy="1369125"/>
            </a:xfrm>
            <a:prstGeom prst="rect">
              <a:avLst/>
            </a:prstGeom>
            <a:noFill/>
            <a:ln>
              <a:noFill/>
            </a:ln>
          </p:spPr>
        </p:pic>
        <p:pic>
          <p:nvPicPr>
            <p:cNvPr id="136" name="Google Shape;136;p19"/>
            <p:cNvPicPr preferRelativeResize="0"/>
            <p:nvPr/>
          </p:nvPicPr>
          <p:blipFill>
            <a:blip r:embed="rId6">
              <a:alphaModFix/>
            </a:blip>
            <a:stretch>
              <a:fillRect/>
            </a:stretch>
          </p:blipFill>
          <p:spPr>
            <a:xfrm>
              <a:off x="4624275" y="1887188"/>
              <a:ext cx="1825500" cy="1369125"/>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Where Should Uber Pick People Up?  </a:t>
            </a:r>
            <a:endParaRPr/>
          </a:p>
        </p:txBody>
      </p:sp>
      <p:pic>
        <p:nvPicPr>
          <p:cNvPr id="142" name="Google Shape;142;p20"/>
          <p:cNvPicPr preferRelativeResize="0"/>
          <p:nvPr/>
        </p:nvPicPr>
        <p:blipFill>
          <a:blip r:embed="rId3">
            <a:alphaModFix/>
          </a:blip>
          <a:stretch>
            <a:fillRect/>
          </a:stretch>
        </p:blipFill>
        <p:spPr>
          <a:xfrm>
            <a:off x="1178088" y="1630075"/>
            <a:ext cx="1630200" cy="1630150"/>
          </a:xfrm>
          <a:prstGeom prst="rect">
            <a:avLst/>
          </a:prstGeom>
          <a:noFill/>
          <a:ln>
            <a:noFill/>
          </a:ln>
        </p:spPr>
      </p:pic>
      <p:pic>
        <p:nvPicPr>
          <p:cNvPr id="143" name="Google Shape;143;p20"/>
          <p:cNvPicPr preferRelativeResize="0"/>
          <p:nvPr/>
        </p:nvPicPr>
        <p:blipFill>
          <a:blip r:embed="rId4">
            <a:alphaModFix/>
          </a:blip>
          <a:stretch>
            <a:fillRect/>
          </a:stretch>
        </p:blipFill>
        <p:spPr>
          <a:xfrm>
            <a:off x="3756900" y="1630062"/>
            <a:ext cx="1630200" cy="1630179"/>
          </a:xfrm>
          <a:prstGeom prst="rect">
            <a:avLst/>
          </a:prstGeom>
          <a:noFill/>
          <a:ln>
            <a:noFill/>
          </a:ln>
        </p:spPr>
      </p:pic>
      <p:pic>
        <p:nvPicPr>
          <p:cNvPr id="144" name="Google Shape;144;p20"/>
          <p:cNvPicPr preferRelativeResize="0"/>
          <p:nvPr/>
        </p:nvPicPr>
        <p:blipFill>
          <a:blip r:embed="rId5">
            <a:alphaModFix/>
          </a:blip>
          <a:stretch>
            <a:fillRect/>
          </a:stretch>
        </p:blipFill>
        <p:spPr>
          <a:xfrm>
            <a:off x="6335688" y="1630048"/>
            <a:ext cx="1630200" cy="1630200"/>
          </a:xfrm>
          <a:prstGeom prst="rect">
            <a:avLst/>
          </a:prstGeom>
          <a:noFill/>
          <a:ln>
            <a:noFill/>
          </a:ln>
        </p:spPr>
      </p:pic>
      <p:sp>
        <p:nvSpPr>
          <p:cNvPr id="145" name="Google Shape;145;p20"/>
          <p:cNvSpPr txBox="1"/>
          <p:nvPr/>
        </p:nvSpPr>
        <p:spPr>
          <a:xfrm>
            <a:off x="1178088" y="3295625"/>
            <a:ext cx="1630200" cy="42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Proxima Nova"/>
                <a:ea typeface="Proxima Nova"/>
                <a:cs typeface="Proxima Nova"/>
                <a:sym typeface="Proxima Nova"/>
              </a:rPr>
              <a:t>1. </a:t>
            </a:r>
            <a:r>
              <a:rPr lang="en" sz="1800">
                <a:latin typeface="Proxima Nova"/>
                <a:ea typeface="Proxima Nova"/>
                <a:cs typeface="Proxima Nova"/>
                <a:sym typeface="Proxima Nova"/>
              </a:rPr>
              <a:t>Schools</a:t>
            </a:r>
            <a:endParaRPr sz="1800">
              <a:latin typeface="Proxima Nova"/>
              <a:ea typeface="Proxima Nova"/>
              <a:cs typeface="Proxima Nova"/>
              <a:sym typeface="Proxima Nova"/>
            </a:endParaRPr>
          </a:p>
        </p:txBody>
      </p:sp>
      <p:sp>
        <p:nvSpPr>
          <p:cNvPr id="146" name="Google Shape;146;p20"/>
          <p:cNvSpPr txBox="1"/>
          <p:nvPr/>
        </p:nvSpPr>
        <p:spPr>
          <a:xfrm>
            <a:off x="3756888" y="3277925"/>
            <a:ext cx="1630200" cy="46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800">
                <a:latin typeface="Proxima Nova"/>
                <a:ea typeface="Proxima Nova"/>
                <a:cs typeface="Proxima Nova"/>
                <a:sym typeface="Proxima Nova"/>
              </a:rPr>
              <a:t>2. Churches</a:t>
            </a:r>
            <a:endParaRPr sz="1800">
              <a:latin typeface="Proxima Nova"/>
              <a:ea typeface="Proxima Nova"/>
              <a:cs typeface="Proxima Nova"/>
              <a:sym typeface="Proxima Nova"/>
            </a:endParaRPr>
          </a:p>
        </p:txBody>
      </p:sp>
      <p:sp>
        <p:nvSpPr>
          <p:cNvPr id="147" name="Google Shape;147;p20"/>
          <p:cNvSpPr txBox="1"/>
          <p:nvPr/>
        </p:nvSpPr>
        <p:spPr>
          <a:xfrm>
            <a:off x="5860938" y="3277925"/>
            <a:ext cx="2579700" cy="464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 sz="1800">
                <a:latin typeface="Proxima Nova"/>
                <a:ea typeface="Proxima Nova"/>
                <a:cs typeface="Proxima Nova"/>
                <a:sym typeface="Proxima Nova"/>
              </a:rPr>
              <a:t>3. Community Centers</a:t>
            </a:r>
            <a:endParaRPr sz="1800">
              <a:latin typeface="Proxima Nova"/>
              <a:ea typeface="Proxima Nova"/>
              <a:cs typeface="Proxima Nova"/>
              <a:sym typeface="Proxima Nova"/>
            </a:endParaRPr>
          </a:p>
        </p:txBody>
      </p:sp>
      <p:sp>
        <p:nvSpPr>
          <p:cNvPr id="148" name="Google Shape;148;p20"/>
          <p:cNvSpPr/>
          <p:nvPr/>
        </p:nvSpPr>
        <p:spPr>
          <a:xfrm>
            <a:off x="976025" y="1388600"/>
            <a:ext cx="2034350" cy="2590925"/>
          </a:xfrm>
          <a:prstGeom prst="flowChartProcess">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0"/>
          <p:cNvSpPr txBox="1"/>
          <p:nvPr/>
        </p:nvSpPr>
        <p:spPr>
          <a:xfrm>
            <a:off x="260575" y="1110275"/>
            <a:ext cx="6525600" cy="76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0"/>
          <p:cNvSpPr txBox="1"/>
          <p:nvPr/>
        </p:nvSpPr>
        <p:spPr>
          <a:xfrm>
            <a:off x="147275" y="4510300"/>
            <a:ext cx="8685000" cy="42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hlinkClick r:id="rId6"/>
              </a:rPr>
              <a:t>Chicago Innovation, October 2015</a:t>
            </a:r>
            <a:endParaRPr sz="1100"/>
          </a:p>
          <a:p>
            <a:pPr indent="0" lvl="0" marL="0" rtl="0" algn="l">
              <a:spcBef>
                <a:spcPts val="0"/>
              </a:spcBef>
              <a:spcAft>
                <a:spcPts val="0"/>
              </a:spcAft>
              <a:buNone/>
            </a:pPr>
            <a:r>
              <a:rPr lang="en" sz="1100" u="sng">
                <a:hlinkClick r:id="rId7"/>
              </a:rPr>
              <a:t>Government Technology: Emergency Management,  April 2011</a:t>
            </a:r>
            <a:endParaRPr sz="1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Simulation</a:t>
            </a:r>
            <a:endParaRPr/>
          </a:p>
        </p:txBody>
      </p:sp>
      <p:sp>
        <p:nvSpPr>
          <p:cNvPr id="156" name="Google Shape;156;p21"/>
          <p:cNvSpPr txBox="1"/>
          <p:nvPr>
            <p:ph idx="1" type="body"/>
          </p:nvPr>
        </p:nvSpPr>
        <p:spPr>
          <a:xfrm>
            <a:off x="6686550" y="1152475"/>
            <a:ext cx="2285700" cy="3222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Number Processed:</a:t>
            </a:r>
            <a:endParaRPr sz="1400"/>
          </a:p>
          <a:p>
            <a:pPr indent="-317500" lvl="0" marL="457200" rtl="0" algn="l">
              <a:spcBef>
                <a:spcPts val="1600"/>
              </a:spcBef>
              <a:spcAft>
                <a:spcPts val="0"/>
              </a:spcAft>
              <a:buSzPts val="1400"/>
              <a:buChar char="●"/>
            </a:pPr>
            <a:r>
              <a:rPr lang="en" sz="1400"/>
              <a:t>Schools:</a:t>
            </a:r>
            <a:endParaRPr sz="1400"/>
          </a:p>
          <a:p>
            <a:pPr indent="-317500" lvl="1" marL="914400" rtl="0" algn="l">
              <a:spcBef>
                <a:spcPts val="0"/>
              </a:spcBef>
              <a:spcAft>
                <a:spcPts val="0"/>
              </a:spcAft>
              <a:buSzPts val="1400"/>
              <a:buChar char="○"/>
            </a:pPr>
            <a:r>
              <a:rPr lang="en"/>
              <a:t>1,845</a:t>
            </a:r>
            <a:endParaRPr sz="1400"/>
          </a:p>
          <a:p>
            <a:pPr indent="-317500" lvl="0" marL="457200" rtl="0" algn="l">
              <a:spcBef>
                <a:spcPts val="0"/>
              </a:spcBef>
              <a:spcAft>
                <a:spcPts val="0"/>
              </a:spcAft>
              <a:buSzPts val="1400"/>
              <a:buChar char="●"/>
            </a:pPr>
            <a:r>
              <a:rPr lang="en" sz="1400"/>
              <a:t>Churches:</a:t>
            </a:r>
            <a:endParaRPr sz="1400"/>
          </a:p>
          <a:p>
            <a:pPr indent="-317500" lvl="1" marL="914400" rtl="0" algn="l">
              <a:spcBef>
                <a:spcPts val="0"/>
              </a:spcBef>
              <a:spcAft>
                <a:spcPts val="0"/>
              </a:spcAft>
              <a:buSzPts val="1400"/>
              <a:buChar char="○"/>
            </a:pPr>
            <a:r>
              <a:rPr lang="en"/>
              <a:t>1,881</a:t>
            </a:r>
            <a:endParaRPr sz="1400"/>
          </a:p>
          <a:p>
            <a:pPr indent="-317500" lvl="0" marL="457200" rtl="0" algn="l">
              <a:spcBef>
                <a:spcPts val="0"/>
              </a:spcBef>
              <a:spcAft>
                <a:spcPts val="0"/>
              </a:spcAft>
              <a:buSzPts val="1400"/>
              <a:buChar char="●"/>
            </a:pPr>
            <a:r>
              <a:rPr lang="en" sz="1400"/>
              <a:t>Community Centers:</a:t>
            </a:r>
            <a:endParaRPr sz="1400"/>
          </a:p>
          <a:p>
            <a:pPr indent="-317500" lvl="1" marL="914400" rtl="0" algn="l">
              <a:spcBef>
                <a:spcPts val="0"/>
              </a:spcBef>
              <a:spcAft>
                <a:spcPts val="0"/>
              </a:spcAft>
              <a:buSzPts val="1400"/>
              <a:buChar char="○"/>
            </a:pPr>
            <a:r>
              <a:rPr lang="en"/>
              <a:t>1,786</a:t>
            </a:r>
            <a:endParaRPr sz="1400"/>
          </a:p>
        </p:txBody>
      </p:sp>
      <p:pic>
        <p:nvPicPr>
          <p:cNvPr descr="Simulation.png" id="157" name="Google Shape;157;p21"/>
          <p:cNvPicPr preferRelativeResize="0"/>
          <p:nvPr/>
        </p:nvPicPr>
        <p:blipFill>
          <a:blip r:embed="rId3">
            <a:alphaModFix/>
          </a:blip>
          <a:stretch>
            <a:fillRect/>
          </a:stretch>
        </p:blipFill>
        <p:spPr>
          <a:xfrm>
            <a:off x="311700" y="1189913"/>
            <a:ext cx="6236977" cy="31474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